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75" r:id="rId2"/>
    <p:sldId id="276" r:id="rId3"/>
    <p:sldId id="278" r:id="rId4"/>
    <p:sldId id="279" r:id="rId5"/>
    <p:sldId id="298" r:id="rId6"/>
    <p:sldId id="282" r:id="rId7"/>
    <p:sldId id="300" r:id="rId8"/>
    <p:sldId id="301" r:id="rId9"/>
    <p:sldId id="299" r:id="rId10"/>
    <p:sldId id="293" r:id="rId11"/>
    <p:sldId id="302"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Tuffy" panose="020B0603060100000000" charset="0"/>
      <p:regular r:id="rId19"/>
      <p:bold r:id="rId20"/>
      <p:italic r:id="rId21"/>
      <p:boldItalic r:id="rId22"/>
    </p:embeddedFont>
    <p:embeddedFont>
      <p:font typeface="Tuffy-TTF" panose="020B0603060100000000" charset="0"/>
      <p:regular r:id="rId23"/>
      <p:bold r:id="rId24"/>
      <p:italic r:id="rId25"/>
      <p:boldItalic r:id="rId26"/>
    </p:embeddedFont>
    <p:embeddedFont>
      <p:font typeface="Twinkl" panose="020B0604020202020204"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115"/>
    <a:srgbClr val="B4497F"/>
    <a:srgbClr val="4EB2E5"/>
    <a:srgbClr val="699327"/>
    <a:srgbClr val="00529C"/>
    <a:srgbClr val="007AC3"/>
    <a:srgbClr val="013F7B"/>
    <a:srgbClr val="00639A"/>
    <a:srgbClr val="FFE76D"/>
    <a:srgbClr val="072F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33" autoAdjust="0"/>
    <p:restoredTop sz="94660"/>
  </p:normalViewPr>
  <p:slideViewPr>
    <p:cSldViewPr snapToGrid="0" showGuides="1">
      <p:cViewPr varScale="1">
        <p:scale>
          <a:sx n="117" d="100"/>
          <a:sy n="117" d="100"/>
        </p:scale>
        <p:origin x="1452" y="57"/>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06/06/2020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06/06/2020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24" name="Rectangle 23">
            <a:extLst>
              <a:ext uri="{FF2B5EF4-FFF2-40B4-BE49-F238E27FC236}">
                <a16:creationId xmlns:a16="http://schemas.microsoft.com/office/drawing/2014/main" id="{124841A7-57E8-4C18-9271-3015AB907FF4}"/>
              </a:ext>
            </a:extLst>
          </p:cNvPr>
          <p:cNvSpPr/>
          <p:nvPr/>
        </p:nvSpPr>
        <p:spPr>
          <a:xfrm>
            <a:off x="2344581"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25" name="Straight Connector 24">
            <a:extLst>
              <a:ext uri="{FF2B5EF4-FFF2-40B4-BE49-F238E27FC236}">
                <a16:creationId xmlns:a16="http://schemas.microsoft.com/office/drawing/2014/main" id="{F7B84B83-46D0-4117-9F48-CB9F71444583}"/>
              </a:ext>
            </a:extLst>
          </p:cNvPr>
          <p:cNvCxnSpPr/>
          <p:nvPr/>
        </p:nvCxnSpPr>
        <p:spPr>
          <a:xfrm>
            <a:off x="2344581"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3109921-B906-44F5-85B2-1FE826122B0B}"/>
              </a:ext>
            </a:extLst>
          </p:cNvPr>
          <p:cNvSpPr/>
          <p:nvPr/>
        </p:nvSpPr>
        <p:spPr>
          <a:xfrm>
            <a:off x="766118" y="1158657"/>
            <a:ext cx="7611763" cy="422405"/>
          </a:xfrm>
          <a:prstGeom prst="rect">
            <a:avLst/>
          </a:prstGeom>
          <a:noFill/>
          <a:ln w="28575">
            <a:noFill/>
          </a:ln>
        </p:spPr>
        <p:txBody>
          <a:bodyPr wrap="square" lIns="72000" tIns="72000" rIns="72000" bIns="72000">
            <a:spAutoFit/>
          </a:bodyPr>
          <a:lstStyle/>
          <a:p>
            <a:r>
              <a:rPr lang="en-GB" altLang="en-US" dirty="0"/>
              <a:t>We can follow instructions about angles to draw shapes.</a:t>
            </a:r>
          </a:p>
        </p:txBody>
      </p:sp>
      <p:sp>
        <p:nvSpPr>
          <p:cNvPr id="29" name="Rectangle 28">
            <a:extLst>
              <a:ext uri="{FF2B5EF4-FFF2-40B4-BE49-F238E27FC236}">
                <a16:creationId xmlns:a16="http://schemas.microsoft.com/office/drawing/2014/main" id="{67361523-4AD8-47B5-A340-2AA2803CB765}"/>
              </a:ext>
            </a:extLst>
          </p:cNvPr>
          <p:cNvSpPr/>
          <p:nvPr/>
        </p:nvSpPr>
        <p:spPr>
          <a:xfrm>
            <a:off x="445573" y="702863"/>
            <a:ext cx="1870337"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Compare Angles</a:t>
            </a:r>
            <a:endParaRPr lang="en-GB" sz="1600" b="1" dirty="0">
              <a:solidFill>
                <a:schemeClr val="bg1"/>
              </a:solidFill>
            </a:endParaRPr>
          </a:p>
        </p:txBody>
      </p:sp>
      <p:pic>
        <p:nvPicPr>
          <p:cNvPr id="32" name="Picture 31">
            <a:extLst>
              <a:ext uri="{FF2B5EF4-FFF2-40B4-BE49-F238E27FC236}">
                <a16:creationId xmlns:a16="http://schemas.microsoft.com/office/drawing/2014/main" id="{BD1A1B8A-0A1E-49BE-B8AB-6A09AC38DA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957" t="-3350" r="42212" b="67067"/>
          <a:stretch/>
        </p:blipFill>
        <p:spPr>
          <a:xfrm flipH="1">
            <a:off x="876147" y="2057755"/>
            <a:ext cx="1440000" cy="1440000"/>
          </a:xfrm>
          <a:prstGeom prst="ellipse">
            <a:avLst/>
          </a:prstGeom>
          <a:solidFill>
            <a:schemeClr val="bg1"/>
          </a:solidFill>
          <a:ln w="57150">
            <a:solidFill>
              <a:srgbClr val="00529C"/>
            </a:solidFill>
          </a:ln>
        </p:spPr>
      </p:pic>
      <p:sp>
        <p:nvSpPr>
          <p:cNvPr id="33" name="Speech Bubble: Oval 32">
            <a:extLst>
              <a:ext uri="{FF2B5EF4-FFF2-40B4-BE49-F238E27FC236}">
                <a16:creationId xmlns:a16="http://schemas.microsoft.com/office/drawing/2014/main" id="{7ACC1B55-60CC-440A-896B-B1DC6D2C5AA0}"/>
              </a:ext>
            </a:extLst>
          </p:cNvPr>
          <p:cNvSpPr/>
          <p:nvPr/>
        </p:nvSpPr>
        <p:spPr>
          <a:xfrm>
            <a:off x="2098692" y="1701579"/>
            <a:ext cx="5064108" cy="1440000"/>
          </a:xfrm>
          <a:prstGeom prst="wedgeEllipseCallout">
            <a:avLst>
              <a:gd name="adj1" fmla="val -49549"/>
              <a:gd name="adj2" fmla="val 47539"/>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kern="0" dirty="0">
                <a:solidFill>
                  <a:srgbClr val="000000"/>
                </a:solidFill>
              </a:rPr>
              <a:t>I’m thinking of a shape with three right angles and two obtuse angles: what could it be?</a:t>
            </a:r>
          </a:p>
        </p:txBody>
      </p:sp>
      <p:sp>
        <p:nvSpPr>
          <p:cNvPr id="2" name="Pentagon 1">
            <a:extLst>
              <a:ext uri="{FF2B5EF4-FFF2-40B4-BE49-F238E27FC236}">
                <a16:creationId xmlns:a16="http://schemas.microsoft.com/office/drawing/2014/main" id="{D31C1922-E315-40D9-BC7D-9E95A44ED5F0}"/>
              </a:ext>
            </a:extLst>
          </p:cNvPr>
          <p:cNvSpPr/>
          <p:nvPr/>
        </p:nvSpPr>
        <p:spPr>
          <a:xfrm>
            <a:off x="2358311" y="3737718"/>
            <a:ext cx="1947827" cy="2078877"/>
          </a:xfrm>
          <a:custGeom>
            <a:avLst/>
            <a:gdLst>
              <a:gd name="connsiteX0" fmla="*/ 2 w 2105025"/>
              <a:gd name="connsiteY0" fmla="*/ 682772 h 1787525"/>
              <a:gd name="connsiteX1" fmla="*/ 1052513 w 2105025"/>
              <a:gd name="connsiteY1" fmla="*/ 0 h 1787525"/>
              <a:gd name="connsiteX2" fmla="*/ 2105023 w 2105025"/>
              <a:gd name="connsiteY2" fmla="*/ 682772 h 1787525"/>
              <a:gd name="connsiteX3" fmla="*/ 1703000 w 2105025"/>
              <a:gd name="connsiteY3" fmla="*/ 1787520 h 1787525"/>
              <a:gd name="connsiteX4" fmla="*/ 402025 w 2105025"/>
              <a:gd name="connsiteY4" fmla="*/ 1787520 h 1787525"/>
              <a:gd name="connsiteX5" fmla="*/ 2 w 2105025"/>
              <a:gd name="connsiteY5" fmla="*/ 682772 h 1787525"/>
              <a:gd name="connsiteX0" fmla="*/ 0 w 1714496"/>
              <a:gd name="connsiteY0" fmla="*/ 692297 h 1787520"/>
              <a:gd name="connsiteX1" fmla="*/ 661986 w 1714496"/>
              <a:gd name="connsiteY1" fmla="*/ 0 h 1787520"/>
              <a:gd name="connsiteX2" fmla="*/ 1714496 w 1714496"/>
              <a:gd name="connsiteY2" fmla="*/ 682772 h 1787520"/>
              <a:gd name="connsiteX3" fmla="*/ 1312473 w 1714496"/>
              <a:gd name="connsiteY3" fmla="*/ 1787520 h 1787520"/>
              <a:gd name="connsiteX4" fmla="*/ 11498 w 1714496"/>
              <a:gd name="connsiteY4" fmla="*/ 1787520 h 1787520"/>
              <a:gd name="connsiteX5" fmla="*/ 0 w 1714496"/>
              <a:gd name="connsiteY5" fmla="*/ 692297 h 1787520"/>
              <a:gd name="connsiteX0" fmla="*/ 0 w 1333496"/>
              <a:gd name="connsiteY0" fmla="*/ 692297 h 1787520"/>
              <a:gd name="connsiteX1" fmla="*/ 661986 w 1333496"/>
              <a:gd name="connsiteY1" fmla="*/ 0 h 1787520"/>
              <a:gd name="connsiteX2" fmla="*/ 1333496 w 1333496"/>
              <a:gd name="connsiteY2" fmla="*/ 673247 h 1787520"/>
              <a:gd name="connsiteX3" fmla="*/ 1312473 w 1333496"/>
              <a:gd name="connsiteY3" fmla="*/ 1787520 h 1787520"/>
              <a:gd name="connsiteX4" fmla="*/ 11498 w 1333496"/>
              <a:gd name="connsiteY4" fmla="*/ 1787520 h 1787520"/>
              <a:gd name="connsiteX5" fmla="*/ 0 w 1333496"/>
              <a:gd name="connsiteY5" fmla="*/ 692297 h 1787520"/>
              <a:gd name="connsiteX0" fmla="*/ 0 w 1333496"/>
              <a:gd name="connsiteY0" fmla="*/ 692297 h 1787520"/>
              <a:gd name="connsiteX1" fmla="*/ 661986 w 1333496"/>
              <a:gd name="connsiteY1" fmla="*/ 0 h 1787520"/>
              <a:gd name="connsiteX2" fmla="*/ 1333496 w 1333496"/>
              <a:gd name="connsiteY2" fmla="*/ 793368 h 1787520"/>
              <a:gd name="connsiteX3" fmla="*/ 1312473 w 1333496"/>
              <a:gd name="connsiteY3" fmla="*/ 1787520 h 1787520"/>
              <a:gd name="connsiteX4" fmla="*/ 11498 w 1333496"/>
              <a:gd name="connsiteY4" fmla="*/ 1787520 h 1787520"/>
              <a:gd name="connsiteX5" fmla="*/ 0 w 1333496"/>
              <a:gd name="connsiteY5" fmla="*/ 692297 h 1787520"/>
              <a:gd name="connsiteX0" fmla="*/ 1458 w 1321998"/>
              <a:gd name="connsiteY0" fmla="*/ 768738 h 1787520"/>
              <a:gd name="connsiteX1" fmla="*/ 650488 w 1321998"/>
              <a:gd name="connsiteY1" fmla="*/ 0 h 1787520"/>
              <a:gd name="connsiteX2" fmla="*/ 1321998 w 1321998"/>
              <a:gd name="connsiteY2" fmla="*/ 793368 h 1787520"/>
              <a:gd name="connsiteX3" fmla="*/ 1300975 w 1321998"/>
              <a:gd name="connsiteY3" fmla="*/ 1787520 h 1787520"/>
              <a:gd name="connsiteX4" fmla="*/ 0 w 1321998"/>
              <a:gd name="connsiteY4" fmla="*/ 1787520 h 1787520"/>
              <a:gd name="connsiteX5" fmla="*/ 1458 w 1321998"/>
              <a:gd name="connsiteY5" fmla="*/ 768738 h 1787520"/>
              <a:gd name="connsiteX0" fmla="*/ 1458 w 1321998"/>
              <a:gd name="connsiteY0" fmla="*/ 768738 h 1787520"/>
              <a:gd name="connsiteX1" fmla="*/ 650488 w 1321998"/>
              <a:gd name="connsiteY1" fmla="*/ 0 h 1787520"/>
              <a:gd name="connsiteX2" fmla="*/ 1321998 w 1321998"/>
              <a:gd name="connsiteY2" fmla="*/ 793368 h 1787520"/>
              <a:gd name="connsiteX3" fmla="*/ 1300975 w 1321998"/>
              <a:gd name="connsiteY3" fmla="*/ 1787520 h 1787520"/>
              <a:gd name="connsiteX4" fmla="*/ 0 w 1321998"/>
              <a:gd name="connsiteY4" fmla="*/ 1787520 h 1787520"/>
              <a:gd name="connsiteX5" fmla="*/ 1458 w 1321998"/>
              <a:gd name="connsiteY5" fmla="*/ 768738 h 1787520"/>
              <a:gd name="connsiteX0" fmla="*/ 1458 w 1324728"/>
              <a:gd name="connsiteY0" fmla="*/ 768738 h 1787520"/>
              <a:gd name="connsiteX1" fmla="*/ 650488 w 1324728"/>
              <a:gd name="connsiteY1" fmla="*/ 0 h 1787520"/>
              <a:gd name="connsiteX2" fmla="*/ 1321998 w 1324728"/>
              <a:gd name="connsiteY2" fmla="*/ 793368 h 1787520"/>
              <a:gd name="connsiteX3" fmla="*/ 1324728 w 1324728"/>
              <a:gd name="connsiteY3" fmla="*/ 1779330 h 1787520"/>
              <a:gd name="connsiteX4" fmla="*/ 0 w 1324728"/>
              <a:gd name="connsiteY4" fmla="*/ 1787520 h 1787520"/>
              <a:gd name="connsiteX5" fmla="*/ 1458 w 1324728"/>
              <a:gd name="connsiteY5" fmla="*/ 768738 h 178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728" h="1787520">
                <a:moveTo>
                  <a:pt x="1458" y="768738"/>
                </a:moveTo>
                <a:lnTo>
                  <a:pt x="650488" y="0"/>
                </a:lnTo>
                <a:lnTo>
                  <a:pt x="1321998" y="793368"/>
                </a:lnTo>
                <a:lnTo>
                  <a:pt x="1324728" y="1779330"/>
                </a:lnTo>
                <a:lnTo>
                  <a:pt x="0" y="1787520"/>
                </a:lnTo>
                <a:lnTo>
                  <a:pt x="1458" y="768738"/>
                </a:lnTo>
                <a:close/>
              </a:path>
            </a:pathLst>
          </a:custGeom>
          <a:solidFill>
            <a:srgbClr val="F0811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B2DAC015-79EE-42B9-B275-5536E5F79176}"/>
              </a:ext>
            </a:extLst>
          </p:cNvPr>
          <p:cNvSpPr/>
          <p:nvPr/>
        </p:nvSpPr>
        <p:spPr>
          <a:xfrm>
            <a:off x="4939469" y="3888336"/>
            <a:ext cx="1928259" cy="1928259"/>
          </a:xfrm>
          <a:custGeom>
            <a:avLst/>
            <a:gdLst>
              <a:gd name="connsiteX0" fmla="*/ 0 w 1928259"/>
              <a:gd name="connsiteY0" fmla="*/ 0 h 1928259"/>
              <a:gd name="connsiteX1" fmla="*/ 1928259 w 1928259"/>
              <a:gd name="connsiteY1" fmla="*/ 0 h 1928259"/>
              <a:gd name="connsiteX2" fmla="*/ 1928259 w 1928259"/>
              <a:gd name="connsiteY2" fmla="*/ 1928259 h 1928259"/>
              <a:gd name="connsiteX3" fmla="*/ 0 w 1928259"/>
              <a:gd name="connsiteY3" fmla="*/ 1928259 h 1928259"/>
              <a:gd name="connsiteX4" fmla="*/ 0 w 1928259"/>
              <a:gd name="connsiteY4" fmla="*/ 0 h 1928259"/>
              <a:gd name="connsiteX0" fmla="*/ 0 w 1928259"/>
              <a:gd name="connsiteY0" fmla="*/ 0 h 1928259"/>
              <a:gd name="connsiteX1" fmla="*/ 1928259 w 1928259"/>
              <a:gd name="connsiteY1" fmla="*/ 0 h 1928259"/>
              <a:gd name="connsiteX2" fmla="*/ 1922804 w 1928259"/>
              <a:gd name="connsiteY2" fmla="*/ 478565 h 1928259"/>
              <a:gd name="connsiteX3" fmla="*/ 1928259 w 1928259"/>
              <a:gd name="connsiteY3" fmla="*/ 1928259 h 1928259"/>
              <a:gd name="connsiteX4" fmla="*/ 0 w 1928259"/>
              <a:gd name="connsiteY4" fmla="*/ 1928259 h 1928259"/>
              <a:gd name="connsiteX5" fmla="*/ 0 w 1928259"/>
              <a:gd name="connsiteY5" fmla="*/ 0 h 1928259"/>
              <a:gd name="connsiteX0" fmla="*/ 0 w 1928259"/>
              <a:gd name="connsiteY0" fmla="*/ 0 h 1928259"/>
              <a:gd name="connsiteX1" fmla="*/ 1099317 w 1928259"/>
              <a:gd name="connsiteY1" fmla="*/ 0 h 1928259"/>
              <a:gd name="connsiteX2" fmla="*/ 1922804 w 1928259"/>
              <a:gd name="connsiteY2" fmla="*/ 478565 h 1928259"/>
              <a:gd name="connsiteX3" fmla="*/ 1928259 w 1928259"/>
              <a:gd name="connsiteY3" fmla="*/ 1928259 h 1928259"/>
              <a:gd name="connsiteX4" fmla="*/ 0 w 1928259"/>
              <a:gd name="connsiteY4" fmla="*/ 1928259 h 1928259"/>
              <a:gd name="connsiteX5" fmla="*/ 0 w 1928259"/>
              <a:gd name="connsiteY5" fmla="*/ 0 h 1928259"/>
              <a:gd name="connsiteX0" fmla="*/ 0 w 1928259"/>
              <a:gd name="connsiteY0" fmla="*/ 0 h 1928259"/>
              <a:gd name="connsiteX1" fmla="*/ 1099317 w 1928259"/>
              <a:gd name="connsiteY1" fmla="*/ 0 h 1928259"/>
              <a:gd name="connsiteX2" fmla="*/ 1922804 w 1928259"/>
              <a:gd name="connsiteY2" fmla="*/ 478565 h 1928259"/>
              <a:gd name="connsiteX3" fmla="*/ 1928259 w 1928259"/>
              <a:gd name="connsiteY3" fmla="*/ 1928259 h 1928259"/>
              <a:gd name="connsiteX4" fmla="*/ 0 w 1928259"/>
              <a:gd name="connsiteY4" fmla="*/ 1928259 h 1928259"/>
              <a:gd name="connsiteX5" fmla="*/ 0 w 1928259"/>
              <a:gd name="connsiteY5" fmla="*/ 0 h 1928259"/>
              <a:gd name="connsiteX0" fmla="*/ 0 w 1928259"/>
              <a:gd name="connsiteY0" fmla="*/ 0 h 1928259"/>
              <a:gd name="connsiteX1" fmla="*/ 1099317 w 1928259"/>
              <a:gd name="connsiteY1" fmla="*/ 0 h 1928259"/>
              <a:gd name="connsiteX2" fmla="*/ 1922804 w 1928259"/>
              <a:gd name="connsiteY2" fmla="*/ 478565 h 1928259"/>
              <a:gd name="connsiteX3" fmla="*/ 1928259 w 1928259"/>
              <a:gd name="connsiteY3" fmla="*/ 1928259 h 1928259"/>
              <a:gd name="connsiteX4" fmla="*/ 0 w 1928259"/>
              <a:gd name="connsiteY4" fmla="*/ 1928259 h 1928259"/>
              <a:gd name="connsiteX5" fmla="*/ 0 w 1928259"/>
              <a:gd name="connsiteY5" fmla="*/ 0 h 192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8259" h="1928259">
                <a:moveTo>
                  <a:pt x="0" y="0"/>
                </a:moveTo>
                <a:lnTo>
                  <a:pt x="1099317" y="0"/>
                </a:lnTo>
                <a:lnTo>
                  <a:pt x="1922804" y="478565"/>
                </a:lnTo>
                <a:cubicBezTo>
                  <a:pt x="1924161" y="482512"/>
                  <a:pt x="1926441" y="1445028"/>
                  <a:pt x="1928259" y="1928259"/>
                </a:cubicBezTo>
                <a:lnTo>
                  <a:pt x="0" y="1928259"/>
                </a:lnTo>
                <a:lnTo>
                  <a:pt x="0" y="0"/>
                </a:lnTo>
                <a:close/>
              </a:path>
            </a:pathLst>
          </a:custGeom>
          <a:solidFill>
            <a:srgbClr val="B4497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C05CB8AF-FBA8-4027-BDA5-D8192AB27BBD}"/>
              </a:ext>
            </a:extLst>
          </p:cNvPr>
          <p:cNvGrpSpPr/>
          <p:nvPr/>
        </p:nvGrpSpPr>
        <p:grpSpPr>
          <a:xfrm>
            <a:off x="2358866" y="3769706"/>
            <a:ext cx="1946738" cy="2046889"/>
            <a:chOff x="2358866" y="3769706"/>
            <a:chExt cx="1946738" cy="2046889"/>
          </a:xfrm>
        </p:grpSpPr>
        <p:sp>
          <p:nvSpPr>
            <p:cNvPr id="12" name="Rectangle 11">
              <a:extLst>
                <a:ext uri="{FF2B5EF4-FFF2-40B4-BE49-F238E27FC236}">
                  <a16:creationId xmlns:a16="http://schemas.microsoft.com/office/drawing/2014/main" id="{E1F2DCEA-4EB1-45D5-AD74-8F04DF8A94AF}"/>
                </a:ext>
              </a:extLst>
            </p:cNvPr>
            <p:cNvSpPr/>
            <p:nvPr/>
          </p:nvSpPr>
          <p:spPr>
            <a:xfrm>
              <a:off x="2358866" y="5662145"/>
              <a:ext cx="154450" cy="154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9C97A995-DA52-432A-AC12-135896CA409A}"/>
                </a:ext>
              </a:extLst>
            </p:cNvPr>
            <p:cNvSpPr/>
            <p:nvPr/>
          </p:nvSpPr>
          <p:spPr>
            <a:xfrm>
              <a:off x="4151154" y="5652620"/>
              <a:ext cx="154450" cy="154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7A7DE3E9-D0DD-4486-A503-2738FACBA446}"/>
                </a:ext>
              </a:extLst>
            </p:cNvPr>
            <p:cNvSpPr/>
            <p:nvPr/>
          </p:nvSpPr>
          <p:spPr>
            <a:xfrm rot="2700000">
              <a:off x="3244538" y="3769706"/>
              <a:ext cx="154450" cy="154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 name="Group 4">
            <a:extLst>
              <a:ext uri="{FF2B5EF4-FFF2-40B4-BE49-F238E27FC236}">
                <a16:creationId xmlns:a16="http://schemas.microsoft.com/office/drawing/2014/main" id="{BA0ED6A3-D00D-4F3D-8618-BB60666FD5A1}"/>
              </a:ext>
            </a:extLst>
          </p:cNvPr>
          <p:cNvGrpSpPr/>
          <p:nvPr/>
        </p:nvGrpSpPr>
        <p:grpSpPr>
          <a:xfrm>
            <a:off x="4938935" y="3888336"/>
            <a:ext cx="1928793" cy="1928259"/>
            <a:chOff x="4938935" y="3888336"/>
            <a:chExt cx="1928793" cy="1928259"/>
          </a:xfrm>
        </p:grpSpPr>
        <p:sp>
          <p:nvSpPr>
            <p:cNvPr id="16" name="Rectangle 15">
              <a:extLst>
                <a:ext uri="{FF2B5EF4-FFF2-40B4-BE49-F238E27FC236}">
                  <a16:creationId xmlns:a16="http://schemas.microsoft.com/office/drawing/2014/main" id="{4935631E-38D0-4C50-A18B-2A6E9D2856D5}"/>
                </a:ext>
              </a:extLst>
            </p:cNvPr>
            <p:cNvSpPr/>
            <p:nvPr/>
          </p:nvSpPr>
          <p:spPr>
            <a:xfrm>
              <a:off x="4938935" y="5662145"/>
              <a:ext cx="154450" cy="154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CDCB8126-EACC-46A8-A13C-B00A8FE0D81D}"/>
                </a:ext>
              </a:extLst>
            </p:cNvPr>
            <p:cNvSpPr/>
            <p:nvPr/>
          </p:nvSpPr>
          <p:spPr>
            <a:xfrm>
              <a:off x="6713278" y="5662145"/>
              <a:ext cx="154450" cy="154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E5DE5F99-88EB-469F-8152-66FE47AB4FFF}"/>
                </a:ext>
              </a:extLst>
            </p:cNvPr>
            <p:cNvSpPr/>
            <p:nvPr/>
          </p:nvSpPr>
          <p:spPr>
            <a:xfrm>
              <a:off x="4938935" y="3888336"/>
              <a:ext cx="154450" cy="154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90977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24" name="Rectangle 23">
            <a:extLst>
              <a:ext uri="{FF2B5EF4-FFF2-40B4-BE49-F238E27FC236}">
                <a16:creationId xmlns:a16="http://schemas.microsoft.com/office/drawing/2014/main" id="{124841A7-57E8-4C18-9271-3015AB907FF4}"/>
              </a:ext>
            </a:extLst>
          </p:cNvPr>
          <p:cNvSpPr/>
          <p:nvPr/>
        </p:nvSpPr>
        <p:spPr>
          <a:xfrm>
            <a:off x="2344581"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25" name="Straight Connector 24">
            <a:extLst>
              <a:ext uri="{FF2B5EF4-FFF2-40B4-BE49-F238E27FC236}">
                <a16:creationId xmlns:a16="http://schemas.microsoft.com/office/drawing/2014/main" id="{F7B84B83-46D0-4117-9F48-CB9F71444583}"/>
              </a:ext>
            </a:extLst>
          </p:cNvPr>
          <p:cNvCxnSpPr/>
          <p:nvPr/>
        </p:nvCxnSpPr>
        <p:spPr>
          <a:xfrm>
            <a:off x="2344581"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3109921-B906-44F5-85B2-1FE826122B0B}"/>
              </a:ext>
            </a:extLst>
          </p:cNvPr>
          <p:cNvSpPr/>
          <p:nvPr/>
        </p:nvSpPr>
        <p:spPr>
          <a:xfrm>
            <a:off x="766118" y="1158657"/>
            <a:ext cx="7611763" cy="422405"/>
          </a:xfrm>
          <a:prstGeom prst="rect">
            <a:avLst/>
          </a:prstGeom>
          <a:noFill/>
          <a:ln w="28575">
            <a:noFill/>
          </a:ln>
        </p:spPr>
        <p:txBody>
          <a:bodyPr wrap="square" lIns="72000" tIns="72000" rIns="72000" bIns="72000">
            <a:spAutoFit/>
          </a:bodyPr>
          <a:lstStyle/>
          <a:p>
            <a:r>
              <a:rPr lang="en-GB" altLang="en-US" dirty="0"/>
              <a:t>Which of these statements are correct?</a:t>
            </a:r>
          </a:p>
        </p:txBody>
      </p:sp>
      <p:sp>
        <p:nvSpPr>
          <p:cNvPr id="29" name="Rectangle 28">
            <a:extLst>
              <a:ext uri="{FF2B5EF4-FFF2-40B4-BE49-F238E27FC236}">
                <a16:creationId xmlns:a16="http://schemas.microsoft.com/office/drawing/2014/main" id="{67361523-4AD8-47B5-A340-2AA2803CB765}"/>
              </a:ext>
            </a:extLst>
          </p:cNvPr>
          <p:cNvSpPr/>
          <p:nvPr/>
        </p:nvSpPr>
        <p:spPr>
          <a:xfrm>
            <a:off x="445573" y="702863"/>
            <a:ext cx="1870337"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Compare Angles</a:t>
            </a:r>
            <a:endParaRPr lang="en-GB" sz="1600" b="1" dirty="0">
              <a:solidFill>
                <a:schemeClr val="bg1"/>
              </a:solidFill>
            </a:endParaRPr>
          </a:p>
        </p:txBody>
      </p:sp>
      <p:sp>
        <p:nvSpPr>
          <p:cNvPr id="3" name="Rectangle 2">
            <a:extLst>
              <a:ext uri="{FF2B5EF4-FFF2-40B4-BE49-F238E27FC236}">
                <a16:creationId xmlns:a16="http://schemas.microsoft.com/office/drawing/2014/main" id="{B68D9C91-F2B2-4C14-B694-DAA3EC24FB57}"/>
              </a:ext>
            </a:extLst>
          </p:cNvPr>
          <p:cNvSpPr/>
          <p:nvPr/>
        </p:nvSpPr>
        <p:spPr>
          <a:xfrm>
            <a:off x="755650" y="1712126"/>
            <a:ext cx="7309300" cy="369332"/>
          </a:xfrm>
          <a:prstGeom prst="rect">
            <a:avLst/>
          </a:prstGeom>
        </p:spPr>
        <p:txBody>
          <a:bodyPr wrap="square">
            <a:spAutoFit/>
          </a:bodyPr>
          <a:lstStyle/>
          <a:p>
            <a:pPr marL="285750" indent="-285750">
              <a:buFont typeface="Arial" panose="020B0604020202020204" pitchFamily="34" charset="0"/>
              <a:buChar char="•"/>
            </a:pPr>
            <a:r>
              <a:rPr lang="en-GB" dirty="0"/>
              <a:t>This shape is a quadrilateral so it must have four right angles.</a:t>
            </a:r>
          </a:p>
        </p:txBody>
      </p:sp>
      <p:sp>
        <p:nvSpPr>
          <p:cNvPr id="4" name="Rectangle 3">
            <a:extLst>
              <a:ext uri="{FF2B5EF4-FFF2-40B4-BE49-F238E27FC236}">
                <a16:creationId xmlns:a16="http://schemas.microsoft.com/office/drawing/2014/main" id="{DCDB265B-F86B-4FB4-8EEF-0009F1B142AE}"/>
              </a:ext>
            </a:extLst>
          </p:cNvPr>
          <p:cNvSpPr/>
          <p:nvPr/>
        </p:nvSpPr>
        <p:spPr>
          <a:xfrm>
            <a:off x="755650" y="2351239"/>
            <a:ext cx="3938899" cy="369332"/>
          </a:xfrm>
          <a:prstGeom prst="rect">
            <a:avLst/>
          </a:prstGeom>
        </p:spPr>
        <p:txBody>
          <a:bodyPr wrap="none">
            <a:spAutoFit/>
          </a:bodyPr>
          <a:lstStyle/>
          <a:p>
            <a:pPr marL="285750" indent="-285750">
              <a:buFont typeface="Arial" panose="020B0604020202020204" pitchFamily="34" charset="0"/>
              <a:buChar char="•"/>
            </a:pPr>
            <a:r>
              <a:rPr lang="en-GB" dirty="0"/>
              <a:t>This shape has two obtuse angles.</a:t>
            </a:r>
          </a:p>
        </p:txBody>
      </p:sp>
      <p:sp>
        <p:nvSpPr>
          <p:cNvPr id="5" name="Rectangle 4">
            <a:extLst>
              <a:ext uri="{FF2B5EF4-FFF2-40B4-BE49-F238E27FC236}">
                <a16:creationId xmlns:a16="http://schemas.microsoft.com/office/drawing/2014/main" id="{D778E7F1-32F9-463B-A9DC-6406706844BF}"/>
              </a:ext>
            </a:extLst>
          </p:cNvPr>
          <p:cNvSpPr/>
          <p:nvPr/>
        </p:nvSpPr>
        <p:spPr>
          <a:xfrm>
            <a:off x="755650" y="2990352"/>
            <a:ext cx="3781805" cy="369332"/>
          </a:xfrm>
          <a:prstGeom prst="rect">
            <a:avLst/>
          </a:prstGeom>
        </p:spPr>
        <p:txBody>
          <a:bodyPr wrap="none">
            <a:spAutoFit/>
          </a:bodyPr>
          <a:lstStyle/>
          <a:p>
            <a:pPr marL="285750" indent="-285750">
              <a:buFont typeface="Arial" panose="020B0604020202020204" pitchFamily="34" charset="0"/>
              <a:buChar char="•"/>
            </a:pPr>
            <a:r>
              <a:rPr lang="en-GB" dirty="0"/>
              <a:t>This shape has two right angles.</a:t>
            </a:r>
          </a:p>
        </p:txBody>
      </p:sp>
      <p:sp>
        <p:nvSpPr>
          <p:cNvPr id="6" name="Rectangle 5">
            <a:extLst>
              <a:ext uri="{FF2B5EF4-FFF2-40B4-BE49-F238E27FC236}">
                <a16:creationId xmlns:a16="http://schemas.microsoft.com/office/drawing/2014/main" id="{5A2E3A22-666F-4294-AE40-EA9C769A8D53}"/>
              </a:ext>
            </a:extLst>
          </p:cNvPr>
          <p:cNvSpPr/>
          <p:nvPr/>
        </p:nvSpPr>
        <p:spPr>
          <a:xfrm>
            <a:off x="755650" y="3629466"/>
            <a:ext cx="3905236" cy="369332"/>
          </a:xfrm>
          <a:prstGeom prst="rect">
            <a:avLst/>
          </a:prstGeom>
        </p:spPr>
        <p:txBody>
          <a:bodyPr wrap="none">
            <a:spAutoFit/>
          </a:bodyPr>
          <a:lstStyle/>
          <a:p>
            <a:pPr marL="285750" indent="-285750">
              <a:buFont typeface="Arial" panose="020B0604020202020204" pitchFamily="34" charset="0"/>
              <a:buChar char="•"/>
            </a:pPr>
            <a:r>
              <a:rPr lang="en-GB" dirty="0"/>
              <a:t>This shape has two acute angles. </a:t>
            </a:r>
          </a:p>
        </p:txBody>
      </p:sp>
      <p:sp>
        <p:nvSpPr>
          <p:cNvPr id="7" name="Parallelogram 6">
            <a:extLst>
              <a:ext uri="{FF2B5EF4-FFF2-40B4-BE49-F238E27FC236}">
                <a16:creationId xmlns:a16="http://schemas.microsoft.com/office/drawing/2014/main" id="{44BB1AAB-4024-4A1D-B39F-E1F63A322C9A}"/>
              </a:ext>
            </a:extLst>
          </p:cNvPr>
          <p:cNvSpPr/>
          <p:nvPr/>
        </p:nvSpPr>
        <p:spPr>
          <a:xfrm>
            <a:off x="1068581" y="4336818"/>
            <a:ext cx="3055114" cy="1554811"/>
          </a:xfrm>
          <a:prstGeom prst="parallelogram">
            <a:avLst/>
          </a:prstGeom>
          <a:solidFill>
            <a:srgbClr val="69932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9681D3B7-39F3-4A75-AAE7-AD36E55E6B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3182" y="2444805"/>
            <a:ext cx="3222624" cy="4413194"/>
          </a:xfrm>
          <a:prstGeom prst="rect">
            <a:avLst/>
          </a:prstGeom>
        </p:spPr>
      </p:pic>
      <p:pic>
        <p:nvPicPr>
          <p:cNvPr id="11" name="Picture 10">
            <a:extLst>
              <a:ext uri="{FF2B5EF4-FFF2-40B4-BE49-F238E27FC236}">
                <a16:creationId xmlns:a16="http://schemas.microsoft.com/office/drawing/2014/main" id="{14C1A29A-90CA-4EDD-BEB9-60278909C8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3067" y="2314526"/>
            <a:ext cx="325758" cy="318294"/>
          </a:xfrm>
          <a:prstGeom prst="rect">
            <a:avLst/>
          </a:prstGeom>
        </p:spPr>
      </p:pic>
      <p:pic>
        <p:nvPicPr>
          <p:cNvPr id="20" name="Picture 19">
            <a:extLst>
              <a:ext uri="{FF2B5EF4-FFF2-40B4-BE49-F238E27FC236}">
                <a16:creationId xmlns:a16="http://schemas.microsoft.com/office/drawing/2014/main" id="{DB8F5C06-7277-43A3-8581-D98A747F27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7817" y="3610709"/>
            <a:ext cx="325758" cy="318294"/>
          </a:xfrm>
          <a:prstGeom prst="rect">
            <a:avLst/>
          </a:prstGeom>
        </p:spPr>
      </p:pic>
    </p:spTree>
    <p:extLst>
      <p:ext uri="{BB962C8B-B14F-4D97-AF65-F5344CB8AC3E}">
        <p14:creationId xmlns:p14="http://schemas.microsoft.com/office/powerpoint/2010/main" val="340500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06806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National Curriculum Objective(s)</a:t>
            </a:r>
          </a:p>
        </p:txBody>
      </p:sp>
      <p:sp>
        <p:nvSpPr>
          <p:cNvPr id="14" name="Content Placeholder 15"/>
          <p:cNvSpPr txBox="1">
            <a:spLocks/>
          </p:cNvSpPr>
          <p:nvPr/>
        </p:nvSpPr>
        <p:spPr>
          <a:xfrm>
            <a:off x="628650" y="1127759"/>
            <a:ext cx="7886700" cy="1410341"/>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Identify right angles, recognise that two right angles make a half-turn, three make three quarters of a turn and four a complete turn; identify whether angles are greater than or less than a right angle.</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2341994"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3" y="702863"/>
            <a:ext cx="1870337"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Compare Angles</a:t>
            </a:r>
            <a:endParaRPr lang="en-GB" sz="1600" b="1" dirty="0">
              <a:solidFill>
                <a:schemeClr val="bg1"/>
              </a:solidFill>
            </a:endParaRPr>
          </a:p>
        </p:txBody>
      </p:sp>
      <p:cxnSp>
        <p:nvCxnSpPr>
          <p:cNvPr id="103" name="Straight Connector 102"/>
          <p:cNvCxnSpPr/>
          <p:nvPr/>
        </p:nvCxnSpPr>
        <p:spPr>
          <a:xfrm>
            <a:off x="2341994"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FC6E86D-4906-482E-8C01-CC126FB93770}"/>
              </a:ext>
            </a:extLst>
          </p:cNvPr>
          <p:cNvSpPr/>
          <p:nvPr/>
        </p:nvSpPr>
        <p:spPr>
          <a:xfrm>
            <a:off x="766118" y="1158657"/>
            <a:ext cx="7611763" cy="422405"/>
          </a:xfrm>
          <a:prstGeom prst="rect">
            <a:avLst/>
          </a:prstGeom>
          <a:noFill/>
          <a:ln w="28575">
            <a:noFill/>
          </a:ln>
        </p:spPr>
        <p:txBody>
          <a:bodyPr wrap="square" lIns="72000" tIns="72000" rIns="72000" bIns="72000">
            <a:spAutoFit/>
          </a:bodyPr>
          <a:lstStyle/>
          <a:p>
            <a:r>
              <a:rPr lang="en-GB" kern="0" dirty="0">
                <a:solidFill>
                  <a:srgbClr val="000000"/>
                </a:solidFill>
              </a:rPr>
              <a:t>Click on these angles to match with their descriptions.</a:t>
            </a:r>
          </a:p>
        </p:txBody>
      </p:sp>
      <p:grpSp>
        <p:nvGrpSpPr>
          <p:cNvPr id="19" name="1">
            <a:extLst>
              <a:ext uri="{FF2B5EF4-FFF2-40B4-BE49-F238E27FC236}">
                <a16:creationId xmlns:a16="http://schemas.microsoft.com/office/drawing/2014/main" id="{C02CCABF-006D-4F80-B339-895A9831F343}"/>
              </a:ext>
            </a:extLst>
          </p:cNvPr>
          <p:cNvGrpSpPr/>
          <p:nvPr/>
        </p:nvGrpSpPr>
        <p:grpSpPr>
          <a:xfrm>
            <a:off x="1238089" y="4922050"/>
            <a:ext cx="1174925" cy="1174925"/>
            <a:chOff x="4774676" y="3968140"/>
            <a:chExt cx="1820255" cy="1820255"/>
          </a:xfrm>
        </p:grpSpPr>
        <p:cxnSp>
          <p:nvCxnSpPr>
            <p:cNvPr id="15" name="Straight Connector 14">
              <a:extLst>
                <a:ext uri="{FF2B5EF4-FFF2-40B4-BE49-F238E27FC236}">
                  <a16:creationId xmlns:a16="http://schemas.microsoft.com/office/drawing/2014/main" id="{B4FBE9C2-068A-4C4F-85D5-77ECE48D8690}"/>
                </a:ext>
              </a:extLst>
            </p:cNvPr>
            <p:cNvCxnSpPr/>
            <p:nvPr/>
          </p:nvCxnSpPr>
          <p:spPr>
            <a:xfrm>
              <a:off x="4785646" y="3968140"/>
              <a:ext cx="0" cy="18202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4E7F0BB-F371-4C04-8538-CE7FEE76123F}"/>
                </a:ext>
              </a:extLst>
            </p:cNvPr>
            <p:cNvCxnSpPr>
              <a:cxnSpLocks/>
            </p:cNvCxnSpPr>
            <p:nvPr/>
          </p:nvCxnSpPr>
          <p:spPr>
            <a:xfrm rot="16200000" flipH="1">
              <a:off x="5684804" y="4867278"/>
              <a:ext cx="0" cy="18202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A41B0B8-A3CC-4909-895B-7411F0F9E520}"/>
                </a:ext>
              </a:extLst>
            </p:cNvPr>
            <p:cNvSpPr/>
            <p:nvPr/>
          </p:nvSpPr>
          <p:spPr>
            <a:xfrm>
              <a:off x="4786069" y="5536784"/>
              <a:ext cx="239282" cy="239282"/>
            </a:xfrm>
            <a:prstGeom prst="rect">
              <a:avLst/>
            </a:prstGeom>
            <a:solidFill>
              <a:srgbClr val="4EB2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9" name="2">
            <a:extLst>
              <a:ext uri="{FF2B5EF4-FFF2-40B4-BE49-F238E27FC236}">
                <a16:creationId xmlns:a16="http://schemas.microsoft.com/office/drawing/2014/main" id="{75A3A5EB-3CC4-4CFE-96F2-09D9ABDCF1CE}"/>
              </a:ext>
            </a:extLst>
          </p:cNvPr>
          <p:cNvGrpSpPr/>
          <p:nvPr/>
        </p:nvGrpSpPr>
        <p:grpSpPr>
          <a:xfrm>
            <a:off x="929553" y="1736558"/>
            <a:ext cx="1503237" cy="1174921"/>
            <a:chOff x="3028949" y="1814515"/>
            <a:chExt cx="2794001" cy="2183774"/>
          </a:xfrm>
        </p:grpSpPr>
        <p:grpSp>
          <p:nvGrpSpPr>
            <p:cNvPr id="30" name="Group 29">
              <a:extLst>
                <a:ext uri="{FF2B5EF4-FFF2-40B4-BE49-F238E27FC236}">
                  <a16:creationId xmlns:a16="http://schemas.microsoft.com/office/drawing/2014/main" id="{DA64BC11-0B9E-4492-93C3-BEE91E783350}"/>
                </a:ext>
              </a:extLst>
            </p:cNvPr>
            <p:cNvGrpSpPr/>
            <p:nvPr/>
          </p:nvGrpSpPr>
          <p:grpSpPr>
            <a:xfrm>
              <a:off x="3028949" y="1814515"/>
              <a:ext cx="2794001" cy="1932700"/>
              <a:chOff x="4107839" y="4063756"/>
              <a:chExt cx="2487092" cy="1720401"/>
            </a:xfrm>
          </p:grpSpPr>
          <p:cxnSp>
            <p:nvCxnSpPr>
              <p:cNvPr id="31" name="Straight Connector 30">
                <a:extLst>
                  <a:ext uri="{FF2B5EF4-FFF2-40B4-BE49-F238E27FC236}">
                    <a16:creationId xmlns:a16="http://schemas.microsoft.com/office/drawing/2014/main" id="{00B1E397-2DDE-4E2A-8CC6-89B5A9D881B6}"/>
                  </a:ext>
                </a:extLst>
              </p:cNvPr>
              <p:cNvCxnSpPr>
                <a:cxnSpLocks/>
              </p:cNvCxnSpPr>
              <p:nvPr/>
            </p:nvCxnSpPr>
            <p:spPr>
              <a:xfrm>
                <a:off x="4107839" y="4063756"/>
                <a:ext cx="677807" cy="17204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FAA1978-20A5-4D4C-8507-A06D497552F4}"/>
                  </a:ext>
                </a:extLst>
              </p:cNvPr>
              <p:cNvCxnSpPr>
                <a:cxnSpLocks/>
              </p:cNvCxnSpPr>
              <p:nvPr/>
            </p:nvCxnSpPr>
            <p:spPr>
              <a:xfrm rot="16200000" flipH="1">
                <a:off x="5684804" y="4867278"/>
                <a:ext cx="0" cy="18202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Partial Circle 9">
              <a:extLst>
                <a:ext uri="{FF2B5EF4-FFF2-40B4-BE49-F238E27FC236}">
                  <a16:creationId xmlns:a16="http://schemas.microsoft.com/office/drawing/2014/main" id="{6E2FF17B-55FB-4AFF-A784-98E72177BD7D}"/>
                </a:ext>
              </a:extLst>
            </p:cNvPr>
            <p:cNvSpPr/>
            <p:nvPr/>
          </p:nvSpPr>
          <p:spPr>
            <a:xfrm>
              <a:off x="3530661" y="3482129"/>
              <a:ext cx="516160" cy="516160"/>
            </a:xfrm>
            <a:prstGeom prst="pie">
              <a:avLst>
                <a:gd name="adj1" fmla="val 14893180"/>
                <a:gd name="adj2" fmla="val 11965"/>
              </a:avLst>
            </a:prstGeom>
            <a:solidFill>
              <a:srgbClr val="4EB2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40" name="3">
            <a:extLst>
              <a:ext uri="{FF2B5EF4-FFF2-40B4-BE49-F238E27FC236}">
                <a16:creationId xmlns:a16="http://schemas.microsoft.com/office/drawing/2014/main" id="{93DE7CD1-E3D5-44D3-913D-DBD99AEF5209}"/>
              </a:ext>
            </a:extLst>
          </p:cNvPr>
          <p:cNvGrpSpPr/>
          <p:nvPr/>
        </p:nvGrpSpPr>
        <p:grpSpPr>
          <a:xfrm>
            <a:off x="1096222" y="3503434"/>
            <a:ext cx="1255458" cy="852865"/>
            <a:chOff x="6103804" y="2441576"/>
            <a:chExt cx="2284547" cy="1551951"/>
          </a:xfrm>
        </p:grpSpPr>
        <p:grpSp>
          <p:nvGrpSpPr>
            <p:cNvPr id="34" name="Group 33">
              <a:extLst>
                <a:ext uri="{FF2B5EF4-FFF2-40B4-BE49-F238E27FC236}">
                  <a16:creationId xmlns:a16="http://schemas.microsoft.com/office/drawing/2014/main" id="{A0F05E58-0502-47CB-9F56-5FEE5BCF11CD}"/>
                </a:ext>
              </a:extLst>
            </p:cNvPr>
            <p:cNvGrpSpPr/>
            <p:nvPr/>
          </p:nvGrpSpPr>
          <p:grpSpPr>
            <a:xfrm>
              <a:off x="6343475" y="2441576"/>
              <a:ext cx="2044876" cy="1298053"/>
              <a:chOff x="4774676" y="4621938"/>
              <a:chExt cx="1820255" cy="1155468"/>
            </a:xfrm>
          </p:grpSpPr>
          <p:cxnSp>
            <p:nvCxnSpPr>
              <p:cNvPr id="35" name="Straight Connector 34">
                <a:extLst>
                  <a:ext uri="{FF2B5EF4-FFF2-40B4-BE49-F238E27FC236}">
                    <a16:creationId xmlns:a16="http://schemas.microsoft.com/office/drawing/2014/main" id="{90023F19-32C1-4A03-8EBA-62549BA53FEF}"/>
                  </a:ext>
                </a:extLst>
              </p:cNvPr>
              <p:cNvCxnSpPr>
                <a:cxnSpLocks/>
              </p:cNvCxnSpPr>
              <p:nvPr/>
            </p:nvCxnSpPr>
            <p:spPr>
              <a:xfrm flipH="1">
                <a:off x="4785647" y="4621938"/>
                <a:ext cx="1378220" cy="1151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F83521C-2609-4E6C-8647-F0484824DED7}"/>
                  </a:ext>
                </a:extLst>
              </p:cNvPr>
              <p:cNvCxnSpPr>
                <a:cxnSpLocks/>
              </p:cNvCxnSpPr>
              <p:nvPr/>
            </p:nvCxnSpPr>
            <p:spPr>
              <a:xfrm rot="16200000" flipH="1">
                <a:off x="5684804" y="4867278"/>
                <a:ext cx="0" cy="18202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Partial Circle 36">
              <a:extLst>
                <a:ext uri="{FF2B5EF4-FFF2-40B4-BE49-F238E27FC236}">
                  <a16:creationId xmlns:a16="http://schemas.microsoft.com/office/drawing/2014/main" id="{C43BED9E-A22F-4D13-BCE7-4B81CA4AD694}"/>
                </a:ext>
              </a:extLst>
            </p:cNvPr>
            <p:cNvSpPr/>
            <p:nvPr/>
          </p:nvSpPr>
          <p:spPr>
            <a:xfrm>
              <a:off x="6103804" y="3477367"/>
              <a:ext cx="516160" cy="516160"/>
            </a:xfrm>
            <a:prstGeom prst="pie">
              <a:avLst>
                <a:gd name="adj1" fmla="val 19177158"/>
                <a:gd name="adj2" fmla="val 11965"/>
              </a:avLst>
            </a:prstGeom>
            <a:solidFill>
              <a:srgbClr val="4EB2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13" name="Rectangle 12">
            <a:extLst>
              <a:ext uri="{FF2B5EF4-FFF2-40B4-BE49-F238E27FC236}">
                <a16:creationId xmlns:a16="http://schemas.microsoft.com/office/drawing/2014/main" id="{F94CB30A-8632-4324-97D0-EDB79D2734E2}"/>
              </a:ext>
            </a:extLst>
          </p:cNvPr>
          <p:cNvSpPr/>
          <p:nvPr/>
        </p:nvSpPr>
        <p:spPr>
          <a:xfrm>
            <a:off x="5029203" y="2070760"/>
            <a:ext cx="3672515" cy="646331"/>
          </a:xfrm>
          <a:prstGeom prst="rect">
            <a:avLst/>
          </a:prstGeom>
        </p:spPr>
        <p:txBody>
          <a:bodyPr wrap="square">
            <a:spAutoFit/>
          </a:bodyPr>
          <a:lstStyle/>
          <a:p>
            <a:r>
              <a:rPr lang="en-GB" dirty="0"/>
              <a:t>A right angle is 90 degrees, or a quarter turn.</a:t>
            </a:r>
          </a:p>
        </p:txBody>
      </p:sp>
      <p:sp>
        <p:nvSpPr>
          <p:cNvPr id="14" name="A:3">
            <a:extLst>
              <a:ext uri="{FF2B5EF4-FFF2-40B4-BE49-F238E27FC236}">
                <a16:creationId xmlns:a16="http://schemas.microsoft.com/office/drawing/2014/main" id="{3750A22F-82D9-4E87-B367-203246FF62B1}"/>
              </a:ext>
            </a:extLst>
          </p:cNvPr>
          <p:cNvSpPr/>
          <p:nvPr/>
        </p:nvSpPr>
        <p:spPr>
          <a:xfrm>
            <a:off x="5029200" y="5239960"/>
            <a:ext cx="3672510" cy="923330"/>
          </a:xfrm>
          <a:prstGeom prst="rect">
            <a:avLst/>
          </a:prstGeom>
        </p:spPr>
        <p:txBody>
          <a:bodyPr wrap="square">
            <a:spAutoFit/>
          </a:bodyPr>
          <a:lstStyle/>
          <a:p>
            <a:r>
              <a:rPr lang="en-GB" dirty="0"/>
              <a:t>An angle smaller than a right angle (less than 90 degrees) is called an </a:t>
            </a:r>
            <a:r>
              <a:rPr lang="en-GB" b="1" dirty="0"/>
              <a:t>acute</a:t>
            </a:r>
            <a:r>
              <a:rPr lang="en-GB" dirty="0"/>
              <a:t> angle.</a:t>
            </a:r>
          </a:p>
        </p:txBody>
      </p:sp>
      <p:sp>
        <p:nvSpPr>
          <p:cNvPr id="38" name="A:2">
            <a:extLst>
              <a:ext uri="{FF2B5EF4-FFF2-40B4-BE49-F238E27FC236}">
                <a16:creationId xmlns:a16="http://schemas.microsoft.com/office/drawing/2014/main" id="{0477B994-DC2F-4B1D-80FA-80D08774A85C}"/>
              </a:ext>
            </a:extLst>
          </p:cNvPr>
          <p:cNvSpPr/>
          <p:nvPr/>
        </p:nvSpPr>
        <p:spPr>
          <a:xfrm>
            <a:off x="5029200" y="3429000"/>
            <a:ext cx="3672510" cy="1200329"/>
          </a:xfrm>
          <a:prstGeom prst="rect">
            <a:avLst/>
          </a:prstGeom>
        </p:spPr>
        <p:txBody>
          <a:bodyPr wrap="square">
            <a:spAutoFit/>
          </a:bodyPr>
          <a:lstStyle/>
          <a:p>
            <a:r>
              <a:rPr lang="en-GB" dirty="0"/>
              <a:t>An angle bigger than a right angle, but not a straight line or half turn (90-179 degrees) is called an </a:t>
            </a:r>
            <a:r>
              <a:rPr lang="en-GB" b="1" dirty="0"/>
              <a:t>obtuse</a:t>
            </a:r>
            <a:r>
              <a:rPr lang="en-GB" dirty="0"/>
              <a:t> angle.</a:t>
            </a:r>
          </a:p>
        </p:txBody>
      </p:sp>
      <p:cxnSp>
        <p:nvCxnSpPr>
          <p:cNvPr id="3" name="A">
            <a:extLst>
              <a:ext uri="{FF2B5EF4-FFF2-40B4-BE49-F238E27FC236}">
                <a16:creationId xmlns:a16="http://schemas.microsoft.com/office/drawing/2014/main" id="{2DB9E553-53D3-40A3-A5CE-96222213D4FD}"/>
              </a:ext>
            </a:extLst>
          </p:cNvPr>
          <p:cNvCxnSpPr>
            <a:cxnSpLocks/>
            <a:endCxn id="38" idx="1"/>
          </p:cNvCxnSpPr>
          <p:nvPr/>
        </p:nvCxnSpPr>
        <p:spPr>
          <a:xfrm>
            <a:off x="2565904" y="2292971"/>
            <a:ext cx="2463296" cy="17361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B">
            <a:extLst>
              <a:ext uri="{FF2B5EF4-FFF2-40B4-BE49-F238E27FC236}">
                <a16:creationId xmlns:a16="http://schemas.microsoft.com/office/drawing/2014/main" id="{7867A5B5-FA0E-4306-92BC-7485BA68F77D}"/>
              </a:ext>
            </a:extLst>
          </p:cNvPr>
          <p:cNvCxnSpPr>
            <a:cxnSpLocks/>
            <a:endCxn id="14" idx="1"/>
          </p:cNvCxnSpPr>
          <p:nvPr/>
        </p:nvCxnSpPr>
        <p:spPr>
          <a:xfrm>
            <a:off x="2490163" y="3929867"/>
            <a:ext cx="2539037" cy="17717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B">
            <a:extLst>
              <a:ext uri="{FF2B5EF4-FFF2-40B4-BE49-F238E27FC236}">
                <a16:creationId xmlns:a16="http://schemas.microsoft.com/office/drawing/2014/main" id="{C2A65DDA-3396-48F4-B803-A95E5FA54D00}"/>
              </a:ext>
            </a:extLst>
          </p:cNvPr>
          <p:cNvCxnSpPr>
            <a:cxnSpLocks/>
            <a:endCxn id="13" idx="1"/>
          </p:cNvCxnSpPr>
          <p:nvPr/>
        </p:nvCxnSpPr>
        <p:spPr>
          <a:xfrm flipV="1">
            <a:off x="2043925" y="2393926"/>
            <a:ext cx="2985278" cy="31711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0"/>
                    </p:tgtEl>
                  </p:cond>
                </p:stCondLst>
                <p:endSync evt="end" delay="0">
                  <p:rtn val="all"/>
                </p:endSync>
                <p:childTnLst>
                  <p:par>
                    <p:cTn id="24" fill="hold">
                      <p:stCondLst>
                        <p:cond delay="0"/>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up)">
                                      <p:cBhvr>
                                        <p:cTn id="28" dur="500"/>
                                        <p:tgtEl>
                                          <p:spTgt spid="51"/>
                                        </p:tgtEl>
                                      </p:cBhvr>
                                    </p:animEffect>
                                  </p:childTnLst>
                                </p:cTn>
                              </p:par>
                            </p:childTnLst>
                          </p:cTn>
                        </p:par>
                      </p:childTnLst>
                    </p:cTn>
                  </p:par>
                </p:childTnLst>
              </p:cTn>
              <p:nextCondLst>
                <p:cond evt="onClick" delay="0">
                  <p:tgtEl>
                    <p:spTgt spid="40"/>
                  </p:tgtEl>
                </p:cond>
              </p:nextCondLst>
            </p:seq>
            <p:seq concurrent="1" nextAc="seek">
              <p:cTn id="29" restart="whenNotActive" fill="hold" evtFilter="cancelBubble" nodeType="interactiveSeq">
                <p:stCondLst>
                  <p:cond evt="onClick" delay="0">
                    <p:tgtEl>
                      <p:spTgt spid="39"/>
                    </p:tgtEl>
                  </p:cond>
                </p:stCondLst>
                <p:endSync evt="end" delay="0">
                  <p:rtn val="all"/>
                </p:endSync>
                <p:childTnLst>
                  <p:par>
                    <p:cTn id="30" fill="hold">
                      <p:stCondLst>
                        <p:cond delay="0"/>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500"/>
                                        <p:tgtEl>
                                          <p:spTgt spid="3"/>
                                        </p:tgtEl>
                                      </p:cBhvr>
                                    </p:animEffect>
                                  </p:childTnLst>
                                </p:cTn>
                              </p:par>
                            </p:childTnLst>
                          </p:cTn>
                        </p:par>
                      </p:childTnLst>
                    </p:cTn>
                  </p:par>
                </p:childTnLst>
              </p:cTn>
              <p:nextCondLst>
                <p:cond evt="onClick" delay="0">
                  <p:tgtEl>
                    <p:spTgt spid="39"/>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down)">
                                      <p:cBhvr>
                                        <p:cTn id="40" dur="500"/>
                                        <p:tgtEl>
                                          <p:spTgt spid="52"/>
                                        </p:tgtEl>
                                      </p:cBhvr>
                                    </p:animEffect>
                                  </p:childTnLst>
                                </p:cTn>
                              </p:par>
                            </p:childTnLst>
                          </p:cTn>
                        </p:par>
                      </p:childTnLst>
                    </p:cTn>
                  </p:par>
                </p:childTnLst>
              </p:cTn>
              <p:nextCondLst>
                <p:cond evt="onClick" delay="0">
                  <p:tgtEl>
                    <p:spTgt spid="19"/>
                  </p:tgtEl>
                </p:cond>
              </p:nextCondLst>
            </p:seq>
          </p:childTnLst>
        </p:cTn>
      </p:par>
    </p:tnLst>
    <p:bldLst>
      <p:bldP spid="13" grpId="0"/>
      <p:bldP spid="14"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2341994"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3" y="702863"/>
            <a:ext cx="1870337"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Compare Angles</a:t>
            </a:r>
            <a:endParaRPr lang="en-GB" sz="1600" b="1" dirty="0">
              <a:solidFill>
                <a:schemeClr val="bg1"/>
              </a:solidFill>
            </a:endParaRPr>
          </a:p>
        </p:txBody>
      </p:sp>
      <p:cxnSp>
        <p:nvCxnSpPr>
          <p:cNvPr id="103" name="Straight Connector 102"/>
          <p:cNvCxnSpPr/>
          <p:nvPr/>
        </p:nvCxnSpPr>
        <p:spPr>
          <a:xfrm>
            <a:off x="2341994"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FC6E86D-4906-482E-8C01-CC126FB93770}"/>
              </a:ext>
            </a:extLst>
          </p:cNvPr>
          <p:cNvSpPr/>
          <p:nvPr/>
        </p:nvSpPr>
        <p:spPr>
          <a:xfrm>
            <a:off x="766118" y="1158657"/>
            <a:ext cx="7611763" cy="422405"/>
          </a:xfrm>
          <a:prstGeom prst="rect">
            <a:avLst/>
          </a:prstGeom>
          <a:noFill/>
          <a:ln w="28575">
            <a:noFill/>
          </a:ln>
        </p:spPr>
        <p:txBody>
          <a:bodyPr wrap="square" lIns="72000" tIns="72000" rIns="72000" bIns="72000">
            <a:spAutoFit/>
          </a:bodyPr>
          <a:lstStyle/>
          <a:p>
            <a:r>
              <a:rPr lang="en-GB" kern="0" dirty="0">
                <a:solidFill>
                  <a:srgbClr val="000000"/>
                </a:solidFill>
              </a:rPr>
              <a:t>Can you tell if these angles are acute, obtuse or right angles?</a:t>
            </a:r>
          </a:p>
        </p:txBody>
      </p:sp>
      <p:grpSp>
        <p:nvGrpSpPr>
          <p:cNvPr id="19" name="5">
            <a:extLst>
              <a:ext uri="{FF2B5EF4-FFF2-40B4-BE49-F238E27FC236}">
                <a16:creationId xmlns:a16="http://schemas.microsoft.com/office/drawing/2014/main" id="{C02CCABF-006D-4F80-B339-895A9831F343}"/>
              </a:ext>
            </a:extLst>
          </p:cNvPr>
          <p:cNvGrpSpPr/>
          <p:nvPr/>
        </p:nvGrpSpPr>
        <p:grpSpPr>
          <a:xfrm>
            <a:off x="4432797" y="3969563"/>
            <a:ext cx="1686897" cy="1686897"/>
            <a:chOff x="4774676" y="3968140"/>
            <a:chExt cx="1820255" cy="1820255"/>
          </a:xfrm>
        </p:grpSpPr>
        <p:cxnSp>
          <p:nvCxnSpPr>
            <p:cNvPr id="15" name="Straight Connector 14">
              <a:extLst>
                <a:ext uri="{FF2B5EF4-FFF2-40B4-BE49-F238E27FC236}">
                  <a16:creationId xmlns:a16="http://schemas.microsoft.com/office/drawing/2014/main" id="{B4FBE9C2-068A-4C4F-85D5-77ECE48D8690}"/>
                </a:ext>
              </a:extLst>
            </p:cNvPr>
            <p:cNvCxnSpPr/>
            <p:nvPr/>
          </p:nvCxnSpPr>
          <p:spPr>
            <a:xfrm>
              <a:off x="4785646" y="3968140"/>
              <a:ext cx="0" cy="18202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4E7F0BB-F371-4C04-8538-CE7FEE76123F}"/>
                </a:ext>
              </a:extLst>
            </p:cNvPr>
            <p:cNvCxnSpPr>
              <a:cxnSpLocks/>
            </p:cNvCxnSpPr>
            <p:nvPr/>
          </p:nvCxnSpPr>
          <p:spPr>
            <a:xfrm rot="16200000" flipH="1">
              <a:off x="5684804" y="4867278"/>
              <a:ext cx="0" cy="18202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A41B0B8-A3CC-4909-895B-7411F0F9E520}"/>
                </a:ext>
              </a:extLst>
            </p:cNvPr>
            <p:cNvSpPr/>
            <p:nvPr/>
          </p:nvSpPr>
          <p:spPr>
            <a:xfrm>
              <a:off x="4786069" y="5536784"/>
              <a:ext cx="239282" cy="239282"/>
            </a:xfrm>
            <a:prstGeom prst="rect">
              <a:avLst/>
            </a:prstGeom>
            <a:solidFill>
              <a:srgbClr val="4EB2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9" name="4">
            <a:extLst>
              <a:ext uri="{FF2B5EF4-FFF2-40B4-BE49-F238E27FC236}">
                <a16:creationId xmlns:a16="http://schemas.microsoft.com/office/drawing/2014/main" id="{75A3A5EB-3CC4-4CFE-96F2-09D9ABDCF1CE}"/>
              </a:ext>
            </a:extLst>
          </p:cNvPr>
          <p:cNvGrpSpPr/>
          <p:nvPr/>
        </p:nvGrpSpPr>
        <p:grpSpPr>
          <a:xfrm>
            <a:off x="3492864" y="1815280"/>
            <a:ext cx="2158271" cy="1686892"/>
            <a:chOff x="3028949" y="1814515"/>
            <a:chExt cx="2794001" cy="2183774"/>
          </a:xfrm>
        </p:grpSpPr>
        <p:grpSp>
          <p:nvGrpSpPr>
            <p:cNvPr id="30" name="Group 29">
              <a:extLst>
                <a:ext uri="{FF2B5EF4-FFF2-40B4-BE49-F238E27FC236}">
                  <a16:creationId xmlns:a16="http://schemas.microsoft.com/office/drawing/2014/main" id="{DA64BC11-0B9E-4492-93C3-BEE91E783350}"/>
                </a:ext>
              </a:extLst>
            </p:cNvPr>
            <p:cNvGrpSpPr/>
            <p:nvPr/>
          </p:nvGrpSpPr>
          <p:grpSpPr>
            <a:xfrm>
              <a:off x="3028949" y="1814515"/>
              <a:ext cx="2794001" cy="1932700"/>
              <a:chOff x="4107839" y="4063756"/>
              <a:chExt cx="2487092" cy="1720401"/>
            </a:xfrm>
          </p:grpSpPr>
          <p:cxnSp>
            <p:nvCxnSpPr>
              <p:cNvPr id="31" name="Straight Connector 30">
                <a:extLst>
                  <a:ext uri="{FF2B5EF4-FFF2-40B4-BE49-F238E27FC236}">
                    <a16:creationId xmlns:a16="http://schemas.microsoft.com/office/drawing/2014/main" id="{00B1E397-2DDE-4E2A-8CC6-89B5A9D881B6}"/>
                  </a:ext>
                </a:extLst>
              </p:cNvPr>
              <p:cNvCxnSpPr>
                <a:cxnSpLocks/>
              </p:cNvCxnSpPr>
              <p:nvPr/>
            </p:nvCxnSpPr>
            <p:spPr>
              <a:xfrm>
                <a:off x="4107839" y="4063756"/>
                <a:ext cx="677807" cy="17204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FAA1978-20A5-4D4C-8507-A06D497552F4}"/>
                  </a:ext>
                </a:extLst>
              </p:cNvPr>
              <p:cNvCxnSpPr>
                <a:cxnSpLocks/>
              </p:cNvCxnSpPr>
              <p:nvPr/>
            </p:nvCxnSpPr>
            <p:spPr>
              <a:xfrm rot="16200000" flipH="1">
                <a:off x="5684804" y="4867278"/>
                <a:ext cx="0" cy="18202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Partial Circle 9">
              <a:extLst>
                <a:ext uri="{FF2B5EF4-FFF2-40B4-BE49-F238E27FC236}">
                  <a16:creationId xmlns:a16="http://schemas.microsoft.com/office/drawing/2014/main" id="{6E2FF17B-55FB-4AFF-A784-98E72177BD7D}"/>
                </a:ext>
              </a:extLst>
            </p:cNvPr>
            <p:cNvSpPr/>
            <p:nvPr/>
          </p:nvSpPr>
          <p:spPr>
            <a:xfrm>
              <a:off x="3530661" y="3482129"/>
              <a:ext cx="516160" cy="516160"/>
            </a:xfrm>
            <a:prstGeom prst="pie">
              <a:avLst>
                <a:gd name="adj1" fmla="val 14893180"/>
                <a:gd name="adj2" fmla="val 11965"/>
              </a:avLst>
            </a:prstGeom>
            <a:solidFill>
              <a:srgbClr val="4EB2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40" name="3">
            <a:extLst>
              <a:ext uri="{FF2B5EF4-FFF2-40B4-BE49-F238E27FC236}">
                <a16:creationId xmlns:a16="http://schemas.microsoft.com/office/drawing/2014/main" id="{93DE7CD1-E3D5-44D3-913D-DBD99AEF5209}"/>
              </a:ext>
            </a:extLst>
          </p:cNvPr>
          <p:cNvGrpSpPr/>
          <p:nvPr/>
        </p:nvGrpSpPr>
        <p:grpSpPr>
          <a:xfrm>
            <a:off x="848511" y="4930637"/>
            <a:ext cx="1776331" cy="1217357"/>
            <a:chOff x="6137002" y="2441576"/>
            <a:chExt cx="2251349" cy="1542897"/>
          </a:xfrm>
        </p:grpSpPr>
        <p:grpSp>
          <p:nvGrpSpPr>
            <p:cNvPr id="34" name="Group 33">
              <a:extLst>
                <a:ext uri="{FF2B5EF4-FFF2-40B4-BE49-F238E27FC236}">
                  <a16:creationId xmlns:a16="http://schemas.microsoft.com/office/drawing/2014/main" id="{A0F05E58-0502-47CB-9F56-5FEE5BCF11CD}"/>
                </a:ext>
              </a:extLst>
            </p:cNvPr>
            <p:cNvGrpSpPr/>
            <p:nvPr/>
          </p:nvGrpSpPr>
          <p:grpSpPr>
            <a:xfrm>
              <a:off x="6343475" y="2441576"/>
              <a:ext cx="2044876" cy="1298053"/>
              <a:chOff x="4774676" y="4621938"/>
              <a:chExt cx="1820255" cy="1155468"/>
            </a:xfrm>
          </p:grpSpPr>
          <p:cxnSp>
            <p:nvCxnSpPr>
              <p:cNvPr id="35" name="Straight Connector 34">
                <a:extLst>
                  <a:ext uri="{FF2B5EF4-FFF2-40B4-BE49-F238E27FC236}">
                    <a16:creationId xmlns:a16="http://schemas.microsoft.com/office/drawing/2014/main" id="{90023F19-32C1-4A03-8EBA-62549BA53FEF}"/>
                  </a:ext>
                </a:extLst>
              </p:cNvPr>
              <p:cNvCxnSpPr>
                <a:cxnSpLocks/>
              </p:cNvCxnSpPr>
              <p:nvPr/>
            </p:nvCxnSpPr>
            <p:spPr>
              <a:xfrm flipH="1">
                <a:off x="4785647" y="4621938"/>
                <a:ext cx="1378220" cy="1151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F83521C-2609-4E6C-8647-F0484824DED7}"/>
                  </a:ext>
                </a:extLst>
              </p:cNvPr>
              <p:cNvCxnSpPr>
                <a:cxnSpLocks/>
              </p:cNvCxnSpPr>
              <p:nvPr/>
            </p:nvCxnSpPr>
            <p:spPr>
              <a:xfrm rot="16200000" flipH="1">
                <a:off x="5684804" y="4867278"/>
                <a:ext cx="0" cy="18202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Partial Circle 36">
              <a:extLst>
                <a:ext uri="{FF2B5EF4-FFF2-40B4-BE49-F238E27FC236}">
                  <a16:creationId xmlns:a16="http://schemas.microsoft.com/office/drawing/2014/main" id="{C43BED9E-A22F-4D13-BCE7-4B81CA4AD694}"/>
                </a:ext>
              </a:extLst>
            </p:cNvPr>
            <p:cNvSpPr/>
            <p:nvPr/>
          </p:nvSpPr>
          <p:spPr>
            <a:xfrm>
              <a:off x="6137002" y="3468313"/>
              <a:ext cx="516159" cy="516160"/>
            </a:xfrm>
            <a:prstGeom prst="pie">
              <a:avLst>
                <a:gd name="adj1" fmla="val 19177158"/>
                <a:gd name="adj2" fmla="val 11965"/>
              </a:avLst>
            </a:prstGeom>
            <a:solidFill>
              <a:srgbClr val="4EB2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24" name="2">
            <a:extLst>
              <a:ext uri="{FF2B5EF4-FFF2-40B4-BE49-F238E27FC236}">
                <a16:creationId xmlns:a16="http://schemas.microsoft.com/office/drawing/2014/main" id="{D513A56D-5517-41C2-A582-BBAD9CD80C64}"/>
              </a:ext>
            </a:extLst>
          </p:cNvPr>
          <p:cNvGrpSpPr/>
          <p:nvPr/>
        </p:nvGrpSpPr>
        <p:grpSpPr>
          <a:xfrm>
            <a:off x="963331" y="3718008"/>
            <a:ext cx="2984712" cy="982807"/>
            <a:chOff x="1959072" y="2725990"/>
            <a:chExt cx="3863877" cy="1272299"/>
          </a:xfrm>
        </p:grpSpPr>
        <p:grpSp>
          <p:nvGrpSpPr>
            <p:cNvPr id="25" name="Group 24">
              <a:extLst>
                <a:ext uri="{FF2B5EF4-FFF2-40B4-BE49-F238E27FC236}">
                  <a16:creationId xmlns:a16="http://schemas.microsoft.com/office/drawing/2014/main" id="{83900C75-B51F-404F-A66C-EB3DAEF12EED}"/>
                </a:ext>
              </a:extLst>
            </p:cNvPr>
            <p:cNvGrpSpPr/>
            <p:nvPr/>
          </p:nvGrpSpPr>
          <p:grpSpPr>
            <a:xfrm>
              <a:off x="1959072" y="2725990"/>
              <a:ext cx="3863877" cy="1021224"/>
              <a:chOff x="3155484" y="4875110"/>
              <a:chExt cx="3439447" cy="909047"/>
            </a:xfrm>
          </p:grpSpPr>
          <p:cxnSp>
            <p:nvCxnSpPr>
              <p:cNvPr id="27" name="Straight Connector 26">
                <a:extLst>
                  <a:ext uri="{FF2B5EF4-FFF2-40B4-BE49-F238E27FC236}">
                    <a16:creationId xmlns:a16="http://schemas.microsoft.com/office/drawing/2014/main" id="{6C319BD3-7B91-4C64-9706-BC81B8843BD4}"/>
                  </a:ext>
                </a:extLst>
              </p:cNvPr>
              <p:cNvCxnSpPr>
                <a:cxnSpLocks/>
              </p:cNvCxnSpPr>
              <p:nvPr/>
            </p:nvCxnSpPr>
            <p:spPr>
              <a:xfrm>
                <a:off x="3155484" y="4875110"/>
                <a:ext cx="1630162" cy="9090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25D836B-BE55-4540-84C2-C058B65823D2}"/>
                  </a:ext>
                </a:extLst>
              </p:cNvPr>
              <p:cNvCxnSpPr>
                <a:cxnSpLocks/>
              </p:cNvCxnSpPr>
              <p:nvPr/>
            </p:nvCxnSpPr>
            <p:spPr>
              <a:xfrm rot="16200000" flipH="1">
                <a:off x="5684804" y="4872767"/>
                <a:ext cx="0" cy="18202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Partial Circle 25">
              <a:extLst>
                <a:ext uri="{FF2B5EF4-FFF2-40B4-BE49-F238E27FC236}">
                  <a16:creationId xmlns:a16="http://schemas.microsoft.com/office/drawing/2014/main" id="{D30867E1-C6AE-4DE2-AADA-9947036CCAFA}"/>
                </a:ext>
              </a:extLst>
            </p:cNvPr>
            <p:cNvSpPr/>
            <p:nvPr/>
          </p:nvSpPr>
          <p:spPr>
            <a:xfrm>
              <a:off x="3530660" y="3482129"/>
              <a:ext cx="516160" cy="516160"/>
            </a:xfrm>
            <a:prstGeom prst="pie">
              <a:avLst>
                <a:gd name="adj1" fmla="val 12528518"/>
                <a:gd name="adj2" fmla="val 11965"/>
              </a:avLst>
            </a:prstGeom>
            <a:solidFill>
              <a:srgbClr val="4EB2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33" name="1">
            <a:extLst>
              <a:ext uri="{FF2B5EF4-FFF2-40B4-BE49-F238E27FC236}">
                <a16:creationId xmlns:a16="http://schemas.microsoft.com/office/drawing/2014/main" id="{21DAE8C8-F16D-4E0D-ABFE-C4E4A3219E2C}"/>
              </a:ext>
            </a:extLst>
          </p:cNvPr>
          <p:cNvGrpSpPr/>
          <p:nvPr/>
        </p:nvGrpSpPr>
        <p:grpSpPr>
          <a:xfrm>
            <a:off x="895687" y="2274568"/>
            <a:ext cx="1729145" cy="604682"/>
            <a:chOff x="6196806" y="3224128"/>
            <a:chExt cx="2191545" cy="766382"/>
          </a:xfrm>
        </p:grpSpPr>
        <p:grpSp>
          <p:nvGrpSpPr>
            <p:cNvPr id="41" name="Group 40">
              <a:extLst>
                <a:ext uri="{FF2B5EF4-FFF2-40B4-BE49-F238E27FC236}">
                  <a16:creationId xmlns:a16="http://schemas.microsoft.com/office/drawing/2014/main" id="{80234B20-93B7-4647-AD20-562AA5742F26}"/>
                </a:ext>
              </a:extLst>
            </p:cNvPr>
            <p:cNvGrpSpPr/>
            <p:nvPr/>
          </p:nvGrpSpPr>
          <p:grpSpPr>
            <a:xfrm>
              <a:off x="6343475" y="3224128"/>
              <a:ext cx="2044876" cy="515499"/>
              <a:chOff x="4774676" y="5318532"/>
              <a:chExt cx="1820255" cy="458874"/>
            </a:xfrm>
          </p:grpSpPr>
          <p:cxnSp>
            <p:nvCxnSpPr>
              <p:cNvPr id="43" name="Straight Connector 42">
                <a:extLst>
                  <a:ext uri="{FF2B5EF4-FFF2-40B4-BE49-F238E27FC236}">
                    <a16:creationId xmlns:a16="http://schemas.microsoft.com/office/drawing/2014/main" id="{A95086F8-F4C8-4D54-867A-58D0B7F126DC}"/>
                  </a:ext>
                </a:extLst>
              </p:cNvPr>
              <p:cNvCxnSpPr>
                <a:cxnSpLocks/>
              </p:cNvCxnSpPr>
              <p:nvPr/>
            </p:nvCxnSpPr>
            <p:spPr>
              <a:xfrm flipH="1">
                <a:off x="4785649" y="5318532"/>
                <a:ext cx="1681490" cy="4550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57FDC1-307B-4DE3-9CEE-91E4DCE4C0CA}"/>
                  </a:ext>
                </a:extLst>
              </p:cNvPr>
              <p:cNvCxnSpPr>
                <a:cxnSpLocks/>
              </p:cNvCxnSpPr>
              <p:nvPr/>
            </p:nvCxnSpPr>
            <p:spPr>
              <a:xfrm rot="16200000" flipH="1">
                <a:off x="5684804" y="4867278"/>
                <a:ext cx="0" cy="18202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Partial Circle 41">
              <a:extLst>
                <a:ext uri="{FF2B5EF4-FFF2-40B4-BE49-F238E27FC236}">
                  <a16:creationId xmlns:a16="http://schemas.microsoft.com/office/drawing/2014/main" id="{28343BB5-A2F0-4100-9066-D05704A08342}"/>
                </a:ext>
              </a:extLst>
            </p:cNvPr>
            <p:cNvSpPr/>
            <p:nvPr/>
          </p:nvSpPr>
          <p:spPr>
            <a:xfrm>
              <a:off x="6196806" y="3474350"/>
              <a:ext cx="516159" cy="516160"/>
            </a:xfrm>
            <a:prstGeom prst="pie">
              <a:avLst>
                <a:gd name="adj1" fmla="val 20549817"/>
                <a:gd name="adj2" fmla="val 11965"/>
              </a:avLst>
            </a:prstGeom>
            <a:solidFill>
              <a:srgbClr val="4EB2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pic>
        <p:nvPicPr>
          <p:cNvPr id="8" name="Picture 7">
            <a:extLst>
              <a:ext uri="{FF2B5EF4-FFF2-40B4-BE49-F238E27FC236}">
                <a16:creationId xmlns:a16="http://schemas.microsoft.com/office/drawing/2014/main" id="{18184687-D9F1-4097-A14E-9F7600C54A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4021" y="2241104"/>
            <a:ext cx="2618522" cy="4616895"/>
          </a:xfrm>
          <a:prstGeom prst="rect">
            <a:avLst/>
          </a:prstGeom>
        </p:spPr>
      </p:pic>
      <p:sp>
        <p:nvSpPr>
          <p:cNvPr id="9" name="Rectangle 8">
            <a:extLst>
              <a:ext uri="{FF2B5EF4-FFF2-40B4-BE49-F238E27FC236}">
                <a16:creationId xmlns:a16="http://schemas.microsoft.com/office/drawing/2014/main" id="{4C6DA5BF-02B6-416D-9CAB-1D004E6C225F}"/>
              </a:ext>
            </a:extLst>
          </p:cNvPr>
          <p:cNvSpPr/>
          <p:nvPr/>
        </p:nvSpPr>
        <p:spPr>
          <a:xfrm>
            <a:off x="1874804" y="5378551"/>
            <a:ext cx="755335" cy="369332"/>
          </a:xfrm>
          <a:prstGeom prst="rect">
            <a:avLst/>
          </a:prstGeom>
        </p:spPr>
        <p:txBody>
          <a:bodyPr wrap="none">
            <a:spAutoFit/>
          </a:bodyPr>
          <a:lstStyle/>
          <a:p>
            <a:r>
              <a:rPr lang="en-GB" b="1" dirty="0"/>
              <a:t>acute</a:t>
            </a:r>
          </a:p>
        </p:txBody>
      </p:sp>
      <p:sp>
        <p:nvSpPr>
          <p:cNvPr id="45" name="Rectangle 44">
            <a:extLst>
              <a:ext uri="{FF2B5EF4-FFF2-40B4-BE49-F238E27FC236}">
                <a16:creationId xmlns:a16="http://schemas.microsoft.com/office/drawing/2014/main" id="{BCF8BA3D-F2B1-48C9-AC3E-953BD4367E9B}"/>
              </a:ext>
            </a:extLst>
          </p:cNvPr>
          <p:cNvSpPr/>
          <p:nvPr/>
        </p:nvSpPr>
        <p:spPr>
          <a:xfrm>
            <a:off x="1611311" y="1923381"/>
            <a:ext cx="755335" cy="369332"/>
          </a:xfrm>
          <a:prstGeom prst="rect">
            <a:avLst/>
          </a:prstGeom>
        </p:spPr>
        <p:txBody>
          <a:bodyPr wrap="none">
            <a:spAutoFit/>
          </a:bodyPr>
          <a:lstStyle/>
          <a:p>
            <a:r>
              <a:rPr lang="en-GB" b="1" dirty="0"/>
              <a:t>acute</a:t>
            </a:r>
          </a:p>
        </p:txBody>
      </p:sp>
      <p:sp>
        <p:nvSpPr>
          <p:cNvPr id="46" name="Rectangle 45">
            <a:extLst>
              <a:ext uri="{FF2B5EF4-FFF2-40B4-BE49-F238E27FC236}">
                <a16:creationId xmlns:a16="http://schemas.microsoft.com/office/drawing/2014/main" id="{9D339F8C-479C-44C1-A3B4-006142087E05}"/>
              </a:ext>
            </a:extLst>
          </p:cNvPr>
          <p:cNvSpPr/>
          <p:nvPr/>
        </p:nvSpPr>
        <p:spPr>
          <a:xfrm>
            <a:off x="2357148" y="3680150"/>
            <a:ext cx="867545" cy="369332"/>
          </a:xfrm>
          <a:prstGeom prst="rect">
            <a:avLst/>
          </a:prstGeom>
        </p:spPr>
        <p:txBody>
          <a:bodyPr wrap="none">
            <a:spAutoFit/>
          </a:bodyPr>
          <a:lstStyle/>
          <a:p>
            <a:r>
              <a:rPr lang="en-GB" b="1" dirty="0"/>
              <a:t>obtuse</a:t>
            </a:r>
          </a:p>
        </p:txBody>
      </p:sp>
      <p:sp>
        <p:nvSpPr>
          <p:cNvPr id="47" name="Rectangle 46">
            <a:extLst>
              <a:ext uri="{FF2B5EF4-FFF2-40B4-BE49-F238E27FC236}">
                <a16:creationId xmlns:a16="http://schemas.microsoft.com/office/drawing/2014/main" id="{24205928-C8DE-4C89-AD57-695EA0C9DD56}"/>
              </a:ext>
            </a:extLst>
          </p:cNvPr>
          <p:cNvSpPr/>
          <p:nvPr/>
        </p:nvSpPr>
        <p:spPr>
          <a:xfrm>
            <a:off x="4231333" y="2224167"/>
            <a:ext cx="867545" cy="369332"/>
          </a:xfrm>
          <a:prstGeom prst="rect">
            <a:avLst/>
          </a:prstGeom>
        </p:spPr>
        <p:txBody>
          <a:bodyPr wrap="none">
            <a:spAutoFit/>
          </a:bodyPr>
          <a:lstStyle/>
          <a:p>
            <a:r>
              <a:rPr lang="en-GB" b="1" dirty="0"/>
              <a:t>obtuse</a:t>
            </a:r>
          </a:p>
        </p:txBody>
      </p:sp>
      <p:sp>
        <p:nvSpPr>
          <p:cNvPr id="48" name="Rectangle 47">
            <a:extLst>
              <a:ext uri="{FF2B5EF4-FFF2-40B4-BE49-F238E27FC236}">
                <a16:creationId xmlns:a16="http://schemas.microsoft.com/office/drawing/2014/main" id="{D66AC114-7944-4826-BAFA-3055270825E1}"/>
              </a:ext>
            </a:extLst>
          </p:cNvPr>
          <p:cNvSpPr/>
          <p:nvPr/>
        </p:nvSpPr>
        <p:spPr>
          <a:xfrm>
            <a:off x="4695285" y="4654341"/>
            <a:ext cx="1346844" cy="369332"/>
          </a:xfrm>
          <a:prstGeom prst="rect">
            <a:avLst/>
          </a:prstGeom>
        </p:spPr>
        <p:txBody>
          <a:bodyPr wrap="none">
            <a:spAutoFit/>
          </a:bodyPr>
          <a:lstStyle/>
          <a:p>
            <a:r>
              <a:rPr lang="en-GB" b="1" dirty="0"/>
              <a:t>right angle</a:t>
            </a:r>
          </a:p>
        </p:txBody>
      </p:sp>
    </p:spTree>
    <p:extLst>
      <p:ext uri="{BB962C8B-B14F-4D97-AF65-F5344CB8AC3E}">
        <p14:creationId xmlns:p14="http://schemas.microsoft.com/office/powerpoint/2010/main" val="12882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5" grpId="0"/>
      <p:bldP spid="46" grpId="0"/>
      <p:bldP spid="47"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340768"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68" name="Straight Connector 67"/>
          <p:cNvCxnSpPr/>
          <p:nvPr/>
        </p:nvCxnSpPr>
        <p:spPr>
          <a:xfrm>
            <a:off x="2340768"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0C806-FC04-4A3C-89C8-A631D0BF7F5C}"/>
              </a:ext>
            </a:extLst>
          </p:cNvPr>
          <p:cNvSpPr/>
          <p:nvPr/>
        </p:nvSpPr>
        <p:spPr>
          <a:xfrm>
            <a:off x="766118" y="1158657"/>
            <a:ext cx="7611763" cy="422405"/>
          </a:xfrm>
          <a:prstGeom prst="rect">
            <a:avLst/>
          </a:prstGeom>
          <a:noFill/>
          <a:ln w="28575">
            <a:noFill/>
          </a:ln>
        </p:spPr>
        <p:txBody>
          <a:bodyPr wrap="square" lIns="72000" tIns="72000" rIns="72000" bIns="72000">
            <a:spAutoFit/>
          </a:bodyPr>
          <a:lstStyle/>
          <a:p>
            <a:r>
              <a:rPr lang="en-GB" altLang="en-US" dirty="0"/>
              <a:t>Look at this clock face.</a:t>
            </a:r>
          </a:p>
        </p:txBody>
      </p:sp>
      <p:sp>
        <p:nvSpPr>
          <p:cNvPr id="19" name="Rectangle 18">
            <a:extLst>
              <a:ext uri="{FF2B5EF4-FFF2-40B4-BE49-F238E27FC236}">
                <a16:creationId xmlns:a16="http://schemas.microsoft.com/office/drawing/2014/main" id="{850BD80C-FDA4-48ED-891C-30B04BBF9171}"/>
              </a:ext>
            </a:extLst>
          </p:cNvPr>
          <p:cNvSpPr/>
          <p:nvPr/>
        </p:nvSpPr>
        <p:spPr>
          <a:xfrm>
            <a:off x="445573" y="702863"/>
            <a:ext cx="1870337"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Compare Angles</a:t>
            </a:r>
            <a:endParaRPr lang="en-GB" sz="1600" b="1" dirty="0">
              <a:solidFill>
                <a:schemeClr val="bg1"/>
              </a:solidFill>
            </a:endParaRPr>
          </a:p>
        </p:txBody>
      </p:sp>
      <p:grpSp>
        <p:nvGrpSpPr>
          <p:cNvPr id="15" name="Group 14">
            <a:extLst>
              <a:ext uri="{FF2B5EF4-FFF2-40B4-BE49-F238E27FC236}">
                <a16:creationId xmlns:a16="http://schemas.microsoft.com/office/drawing/2014/main" id="{4AE97E3C-9A04-4632-A135-723EBFEF44E0}"/>
              </a:ext>
            </a:extLst>
          </p:cNvPr>
          <p:cNvGrpSpPr/>
          <p:nvPr/>
        </p:nvGrpSpPr>
        <p:grpSpPr>
          <a:xfrm>
            <a:off x="1109326" y="2331604"/>
            <a:ext cx="3191548" cy="3190875"/>
            <a:chOff x="1109326" y="2331604"/>
            <a:chExt cx="3191548" cy="3190875"/>
          </a:xfrm>
        </p:grpSpPr>
        <p:pic>
          <p:nvPicPr>
            <p:cNvPr id="22" name="Picture 21">
              <a:extLst>
                <a:ext uri="{FF2B5EF4-FFF2-40B4-BE49-F238E27FC236}">
                  <a16:creationId xmlns:a16="http://schemas.microsoft.com/office/drawing/2014/main" id="{AA33DD47-85D0-4912-A814-762D40483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326" y="2331604"/>
              <a:ext cx="3191548" cy="3190875"/>
            </a:xfrm>
            <a:prstGeom prst="rect">
              <a:avLst/>
            </a:prstGeom>
          </p:spPr>
        </p:pic>
        <p:cxnSp>
          <p:nvCxnSpPr>
            <p:cNvPr id="5" name="Straight Arrow Connector 4">
              <a:extLst>
                <a:ext uri="{FF2B5EF4-FFF2-40B4-BE49-F238E27FC236}">
                  <a16:creationId xmlns:a16="http://schemas.microsoft.com/office/drawing/2014/main" id="{F69C7365-3713-457A-8E1F-DB7C5D50C2B1}"/>
                </a:ext>
              </a:extLst>
            </p:cNvPr>
            <p:cNvCxnSpPr>
              <a:cxnSpLocks/>
            </p:cNvCxnSpPr>
            <p:nvPr/>
          </p:nvCxnSpPr>
          <p:spPr>
            <a:xfrm flipH="1">
              <a:off x="2019300" y="3943350"/>
              <a:ext cx="685800" cy="4095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633D552-9C41-4A0B-9CAE-4CBD365F69BB}"/>
                </a:ext>
              </a:extLst>
            </p:cNvPr>
            <p:cNvCxnSpPr>
              <a:cxnSpLocks/>
            </p:cNvCxnSpPr>
            <p:nvPr/>
          </p:nvCxnSpPr>
          <p:spPr>
            <a:xfrm flipV="1">
              <a:off x="2705100" y="2800350"/>
              <a:ext cx="0" cy="11525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A6DD5CBE-41B1-485C-AFCA-DFA4FB3674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8899" y="3610461"/>
            <a:ext cx="1920875" cy="3961913"/>
          </a:xfrm>
          <a:prstGeom prst="rect">
            <a:avLst/>
          </a:prstGeom>
        </p:spPr>
      </p:pic>
      <p:sp>
        <p:nvSpPr>
          <p:cNvPr id="21" name="Speech Bubble: Oval 20">
            <a:extLst>
              <a:ext uri="{FF2B5EF4-FFF2-40B4-BE49-F238E27FC236}">
                <a16:creationId xmlns:a16="http://schemas.microsoft.com/office/drawing/2014/main" id="{82220270-B932-4D19-B154-3AF6F3144E31}"/>
              </a:ext>
            </a:extLst>
          </p:cNvPr>
          <p:cNvSpPr/>
          <p:nvPr/>
        </p:nvSpPr>
        <p:spPr>
          <a:xfrm>
            <a:off x="3934302" y="1365371"/>
            <a:ext cx="4100372" cy="1768254"/>
          </a:xfrm>
          <a:prstGeom prst="wedgeEllipseCallout">
            <a:avLst>
              <a:gd name="adj1" fmla="val 20042"/>
              <a:gd name="adj2" fmla="val 694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kern="0" dirty="0">
                <a:solidFill>
                  <a:srgbClr val="000000"/>
                </a:solidFill>
              </a:rPr>
              <a:t>Is the angle between the hour hand and the minute hand acute, obtuse or a right angle?</a:t>
            </a:r>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340768"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68" name="Straight Connector 67"/>
          <p:cNvCxnSpPr/>
          <p:nvPr/>
        </p:nvCxnSpPr>
        <p:spPr>
          <a:xfrm>
            <a:off x="2340768"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0C806-FC04-4A3C-89C8-A631D0BF7F5C}"/>
              </a:ext>
            </a:extLst>
          </p:cNvPr>
          <p:cNvSpPr/>
          <p:nvPr/>
        </p:nvSpPr>
        <p:spPr>
          <a:xfrm>
            <a:off x="766118" y="1158657"/>
            <a:ext cx="7611763" cy="422405"/>
          </a:xfrm>
          <a:prstGeom prst="rect">
            <a:avLst/>
          </a:prstGeom>
          <a:noFill/>
          <a:ln w="28575">
            <a:noFill/>
          </a:ln>
        </p:spPr>
        <p:txBody>
          <a:bodyPr wrap="square" lIns="72000" tIns="72000" rIns="72000" bIns="72000">
            <a:spAutoFit/>
          </a:bodyPr>
          <a:lstStyle/>
          <a:p>
            <a:r>
              <a:rPr lang="en-GB" altLang="en-US" dirty="0"/>
              <a:t>Look at this clock face.</a:t>
            </a:r>
          </a:p>
        </p:txBody>
      </p:sp>
      <p:sp>
        <p:nvSpPr>
          <p:cNvPr id="19" name="Rectangle 18">
            <a:extLst>
              <a:ext uri="{FF2B5EF4-FFF2-40B4-BE49-F238E27FC236}">
                <a16:creationId xmlns:a16="http://schemas.microsoft.com/office/drawing/2014/main" id="{850BD80C-FDA4-48ED-891C-30B04BBF9171}"/>
              </a:ext>
            </a:extLst>
          </p:cNvPr>
          <p:cNvSpPr/>
          <p:nvPr/>
        </p:nvSpPr>
        <p:spPr>
          <a:xfrm>
            <a:off x="445573" y="702863"/>
            <a:ext cx="1870337"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Compare Angles</a:t>
            </a:r>
            <a:endParaRPr lang="en-GB" sz="1600" b="1" dirty="0">
              <a:solidFill>
                <a:schemeClr val="bg1"/>
              </a:solidFill>
            </a:endParaRPr>
          </a:p>
        </p:txBody>
      </p:sp>
      <p:grpSp>
        <p:nvGrpSpPr>
          <p:cNvPr id="15" name="Group 14">
            <a:extLst>
              <a:ext uri="{FF2B5EF4-FFF2-40B4-BE49-F238E27FC236}">
                <a16:creationId xmlns:a16="http://schemas.microsoft.com/office/drawing/2014/main" id="{4AE97E3C-9A04-4632-A135-723EBFEF44E0}"/>
              </a:ext>
            </a:extLst>
          </p:cNvPr>
          <p:cNvGrpSpPr/>
          <p:nvPr/>
        </p:nvGrpSpPr>
        <p:grpSpPr>
          <a:xfrm>
            <a:off x="1109326" y="2331604"/>
            <a:ext cx="3191548" cy="3190875"/>
            <a:chOff x="1109326" y="2331604"/>
            <a:chExt cx="3191548" cy="3190875"/>
          </a:xfrm>
        </p:grpSpPr>
        <p:pic>
          <p:nvPicPr>
            <p:cNvPr id="22" name="Picture 21">
              <a:extLst>
                <a:ext uri="{FF2B5EF4-FFF2-40B4-BE49-F238E27FC236}">
                  <a16:creationId xmlns:a16="http://schemas.microsoft.com/office/drawing/2014/main" id="{AA33DD47-85D0-4912-A814-762D40483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326" y="2331604"/>
              <a:ext cx="3191548" cy="3190875"/>
            </a:xfrm>
            <a:prstGeom prst="rect">
              <a:avLst/>
            </a:prstGeom>
          </p:spPr>
        </p:pic>
        <p:cxnSp>
          <p:nvCxnSpPr>
            <p:cNvPr id="5" name="Straight Arrow Connector 4">
              <a:extLst>
                <a:ext uri="{FF2B5EF4-FFF2-40B4-BE49-F238E27FC236}">
                  <a16:creationId xmlns:a16="http://schemas.microsoft.com/office/drawing/2014/main" id="{F69C7365-3713-457A-8E1F-DB7C5D50C2B1}"/>
                </a:ext>
              </a:extLst>
            </p:cNvPr>
            <p:cNvCxnSpPr>
              <a:cxnSpLocks/>
            </p:cNvCxnSpPr>
            <p:nvPr/>
          </p:nvCxnSpPr>
          <p:spPr>
            <a:xfrm flipV="1">
              <a:off x="2705100" y="3533775"/>
              <a:ext cx="698969" cy="4095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633D552-9C41-4A0B-9CAE-4CBD365F69BB}"/>
                </a:ext>
              </a:extLst>
            </p:cNvPr>
            <p:cNvCxnSpPr>
              <a:cxnSpLocks/>
            </p:cNvCxnSpPr>
            <p:nvPr/>
          </p:nvCxnSpPr>
          <p:spPr>
            <a:xfrm flipV="1">
              <a:off x="2705100" y="2800350"/>
              <a:ext cx="0" cy="11525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Speech Bubble: Oval 20">
            <a:extLst>
              <a:ext uri="{FF2B5EF4-FFF2-40B4-BE49-F238E27FC236}">
                <a16:creationId xmlns:a16="http://schemas.microsoft.com/office/drawing/2014/main" id="{82220270-B932-4D19-B154-3AF6F3144E31}"/>
              </a:ext>
            </a:extLst>
          </p:cNvPr>
          <p:cNvSpPr/>
          <p:nvPr/>
        </p:nvSpPr>
        <p:spPr>
          <a:xfrm>
            <a:off x="3934302" y="1365371"/>
            <a:ext cx="4100372" cy="1768254"/>
          </a:xfrm>
          <a:prstGeom prst="wedgeEllipseCallout">
            <a:avLst>
              <a:gd name="adj1" fmla="val 20042"/>
              <a:gd name="adj2" fmla="val 694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kern="0" dirty="0">
                <a:solidFill>
                  <a:srgbClr val="000000"/>
                </a:solidFill>
              </a:rPr>
              <a:t>Is the angle between the minute hand and the hour hand acute, obtuse or a right angle?</a:t>
            </a:r>
          </a:p>
        </p:txBody>
      </p:sp>
      <p:pic>
        <p:nvPicPr>
          <p:cNvPr id="4" name="Picture 3">
            <a:extLst>
              <a:ext uri="{FF2B5EF4-FFF2-40B4-BE49-F238E27FC236}">
                <a16:creationId xmlns:a16="http://schemas.microsoft.com/office/drawing/2014/main" id="{A9EAC82F-A195-427E-928E-6A4D171A1C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374067" y="3606814"/>
            <a:ext cx="2003814" cy="3965560"/>
          </a:xfrm>
          <a:prstGeom prst="rect">
            <a:avLst/>
          </a:prstGeom>
        </p:spPr>
      </p:pic>
    </p:spTree>
    <p:extLst>
      <p:ext uri="{BB962C8B-B14F-4D97-AF65-F5344CB8AC3E}">
        <p14:creationId xmlns:p14="http://schemas.microsoft.com/office/powerpoint/2010/main" val="103442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340768"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68" name="Straight Connector 67"/>
          <p:cNvCxnSpPr/>
          <p:nvPr/>
        </p:nvCxnSpPr>
        <p:spPr>
          <a:xfrm>
            <a:off x="2340768"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0C806-FC04-4A3C-89C8-A631D0BF7F5C}"/>
              </a:ext>
            </a:extLst>
          </p:cNvPr>
          <p:cNvSpPr/>
          <p:nvPr/>
        </p:nvSpPr>
        <p:spPr>
          <a:xfrm>
            <a:off x="766118" y="1158657"/>
            <a:ext cx="7611763" cy="422405"/>
          </a:xfrm>
          <a:prstGeom prst="rect">
            <a:avLst/>
          </a:prstGeom>
          <a:noFill/>
          <a:ln w="28575">
            <a:noFill/>
          </a:ln>
        </p:spPr>
        <p:txBody>
          <a:bodyPr wrap="square" lIns="72000" tIns="72000" rIns="72000" bIns="72000">
            <a:spAutoFit/>
          </a:bodyPr>
          <a:lstStyle/>
          <a:p>
            <a:r>
              <a:rPr lang="en-GB" altLang="en-US" dirty="0"/>
              <a:t>Look at this clock face.</a:t>
            </a:r>
          </a:p>
        </p:txBody>
      </p:sp>
      <p:sp>
        <p:nvSpPr>
          <p:cNvPr id="19" name="Rectangle 18">
            <a:extLst>
              <a:ext uri="{FF2B5EF4-FFF2-40B4-BE49-F238E27FC236}">
                <a16:creationId xmlns:a16="http://schemas.microsoft.com/office/drawing/2014/main" id="{850BD80C-FDA4-48ED-891C-30B04BBF9171}"/>
              </a:ext>
            </a:extLst>
          </p:cNvPr>
          <p:cNvSpPr/>
          <p:nvPr/>
        </p:nvSpPr>
        <p:spPr>
          <a:xfrm>
            <a:off x="445573" y="702863"/>
            <a:ext cx="1870337"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Compare Angles</a:t>
            </a:r>
            <a:endParaRPr lang="en-GB" sz="1600" b="1" dirty="0">
              <a:solidFill>
                <a:schemeClr val="bg1"/>
              </a:solidFill>
            </a:endParaRPr>
          </a:p>
        </p:txBody>
      </p:sp>
      <p:grpSp>
        <p:nvGrpSpPr>
          <p:cNvPr id="15" name="Group 14">
            <a:extLst>
              <a:ext uri="{FF2B5EF4-FFF2-40B4-BE49-F238E27FC236}">
                <a16:creationId xmlns:a16="http://schemas.microsoft.com/office/drawing/2014/main" id="{4AE97E3C-9A04-4632-A135-723EBFEF44E0}"/>
              </a:ext>
            </a:extLst>
          </p:cNvPr>
          <p:cNvGrpSpPr/>
          <p:nvPr/>
        </p:nvGrpSpPr>
        <p:grpSpPr>
          <a:xfrm>
            <a:off x="1109326" y="2331604"/>
            <a:ext cx="3191548" cy="3190875"/>
            <a:chOff x="1109326" y="2331604"/>
            <a:chExt cx="3191548" cy="3190875"/>
          </a:xfrm>
        </p:grpSpPr>
        <p:pic>
          <p:nvPicPr>
            <p:cNvPr id="22" name="Picture 21">
              <a:extLst>
                <a:ext uri="{FF2B5EF4-FFF2-40B4-BE49-F238E27FC236}">
                  <a16:creationId xmlns:a16="http://schemas.microsoft.com/office/drawing/2014/main" id="{AA33DD47-85D0-4912-A814-762D40483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326" y="2331604"/>
              <a:ext cx="3191548" cy="3190875"/>
            </a:xfrm>
            <a:prstGeom prst="rect">
              <a:avLst/>
            </a:prstGeom>
          </p:spPr>
        </p:pic>
        <p:cxnSp>
          <p:nvCxnSpPr>
            <p:cNvPr id="5" name="Straight Arrow Connector 4">
              <a:extLst>
                <a:ext uri="{FF2B5EF4-FFF2-40B4-BE49-F238E27FC236}">
                  <a16:creationId xmlns:a16="http://schemas.microsoft.com/office/drawing/2014/main" id="{F69C7365-3713-457A-8E1F-DB7C5D50C2B1}"/>
                </a:ext>
              </a:extLst>
            </p:cNvPr>
            <p:cNvCxnSpPr>
              <a:cxnSpLocks/>
            </p:cNvCxnSpPr>
            <p:nvPr/>
          </p:nvCxnSpPr>
          <p:spPr>
            <a:xfrm flipH="1" flipV="1">
              <a:off x="1962150" y="3943350"/>
              <a:ext cx="742950"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633D552-9C41-4A0B-9CAE-4CBD365F69BB}"/>
                </a:ext>
              </a:extLst>
            </p:cNvPr>
            <p:cNvCxnSpPr>
              <a:cxnSpLocks/>
            </p:cNvCxnSpPr>
            <p:nvPr/>
          </p:nvCxnSpPr>
          <p:spPr>
            <a:xfrm flipV="1">
              <a:off x="2705100" y="2800350"/>
              <a:ext cx="0" cy="11525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Speech Bubble: Oval 20">
            <a:extLst>
              <a:ext uri="{FF2B5EF4-FFF2-40B4-BE49-F238E27FC236}">
                <a16:creationId xmlns:a16="http://schemas.microsoft.com/office/drawing/2014/main" id="{82220270-B932-4D19-B154-3AF6F3144E31}"/>
              </a:ext>
            </a:extLst>
          </p:cNvPr>
          <p:cNvSpPr/>
          <p:nvPr/>
        </p:nvSpPr>
        <p:spPr>
          <a:xfrm>
            <a:off x="3934302" y="1365371"/>
            <a:ext cx="4100372" cy="1768254"/>
          </a:xfrm>
          <a:prstGeom prst="wedgeEllipseCallout">
            <a:avLst>
              <a:gd name="adj1" fmla="val 20042"/>
              <a:gd name="adj2" fmla="val 694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kern="0" dirty="0">
                <a:solidFill>
                  <a:srgbClr val="000000"/>
                </a:solidFill>
              </a:rPr>
              <a:t>Is the angle between the hour hand and the minute hand acute, obtuse or a right angle?</a:t>
            </a:r>
          </a:p>
        </p:txBody>
      </p:sp>
      <p:pic>
        <p:nvPicPr>
          <p:cNvPr id="7" name="Picture 6">
            <a:extLst>
              <a:ext uri="{FF2B5EF4-FFF2-40B4-BE49-F238E27FC236}">
                <a16:creationId xmlns:a16="http://schemas.microsoft.com/office/drawing/2014/main" id="{0C2A509A-C3DE-4320-8306-31F5676410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653140" y="3429000"/>
            <a:ext cx="2249110" cy="3965561"/>
          </a:xfrm>
          <a:prstGeom prst="rect">
            <a:avLst/>
          </a:prstGeom>
        </p:spPr>
      </p:pic>
    </p:spTree>
    <p:extLst>
      <p:ext uri="{BB962C8B-B14F-4D97-AF65-F5344CB8AC3E}">
        <p14:creationId xmlns:p14="http://schemas.microsoft.com/office/powerpoint/2010/main" val="280011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6" name="Rectangle 5">
            <a:extLst>
              <a:ext uri="{FF2B5EF4-FFF2-40B4-BE49-F238E27FC236}">
                <a16:creationId xmlns:a16="http://schemas.microsoft.com/office/drawing/2014/main" id="{9180C806-FC04-4A3C-89C8-A631D0BF7F5C}"/>
              </a:ext>
            </a:extLst>
          </p:cNvPr>
          <p:cNvSpPr/>
          <p:nvPr/>
        </p:nvSpPr>
        <p:spPr>
          <a:xfrm>
            <a:off x="766118" y="1158657"/>
            <a:ext cx="7611763" cy="699404"/>
          </a:xfrm>
          <a:prstGeom prst="rect">
            <a:avLst/>
          </a:prstGeom>
          <a:noFill/>
          <a:ln w="28575">
            <a:noFill/>
          </a:ln>
        </p:spPr>
        <p:txBody>
          <a:bodyPr wrap="square" lIns="72000" tIns="72000" rIns="72000" bIns="72000">
            <a:spAutoFit/>
          </a:bodyPr>
          <a:lstStyle/>
          <a:p>
            <a:r>
              <a:rPr lang="en-GB" altLang="en-US" dirty="0"/>
              <a:t>Look at these letters. Can you see any acute, obtuse or right angles where the lines meet?</a:t>
            </a:r>
          </a:p>
        </p:txBody>
      </p:sp>
      <p:sp>
        <p:nvSpPr>
          <p:cNvPr id="3" name="Rectangle 2">
            <a:extLst>
              <a:ext uri="{FF2B5EF4-FFF2-40B4-BE49-F238E27FC236}">
                <a16:creationId xmlns:a16="http://schemas.microsoft.com/office/drawing/2014/main" id="{2E7A2319-D5AF-4240-A6B0-670639800469}"/>
              </a:ext>
            </a:extLst>
          </p:cNvPr>
          <p:cNvSpPr/>
          <p:nvPr/>
        </p:nvSpPr>
        <p:spPr>
          <a:xfrm>
            <a:off x="1243152" y="1898871"/>
            <a:ext cx="6752041" cy="3154710"/>
          </a:xfrm>
          <a:prstGeom prst="rect">
            <a:avLst/>
          </a:prstGeom>
        </p:spPr>
        <p:txBody>
          <a:bodyPr wrap="none">
            <a:spAutoFit/>
          </a:bodyPr>
          <a:lstStyle/>
          <a:p>
            <a:r>
              <a:rPr lang="en-GB" sz="19900" b="1" dirty="0">
                <a:latin typeface="Arial" panose="020B0604020202020204" pitchFamily="34" charset="0"/>
                <a:cs typeface="Arial" panose="020B0604020202020204" pitchFamily="34" charset="0"/>
              </a:rPr>
              <a:t>A F N</a:t>
            </a:r>
          </a:p>
        </p:txBody>
      </p:sp>
      <p:sp>
        <p:nvSpPr>
          <p:cNvPr id="19" name="Rectangle 18">
            <a:extLst>
              <a:ext uri="{FF2B5EF4-FFF2-40B4-BE49-F238E27FC236}">
                <a16:creationId xmlns:a16="http://schemas.microsoft.com/office/drawing/2014/main" id="{EA23786B-01BE-4330-B4A0-26DE992616C4}"/>
              </a:ext>
            </a:extLst>
          </p:cNvPr>
          <p:cNvSpPr/>
          <p:nvPr/>
        </p:nvSpPr>
        <p:spPr>
          <a:xfrm>
            <a:off x="2340768"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22" name="Straight Connector 21">
            <a:extLst>
              <a:ext uri="{FF2B5EF4-FFF2-40B4-BE49-F238E27FC236}">
                <a16:creationId xmlns:a16="http://schemas.microsoft.com/office/drawing/2014/main" id="{5CBFEEC0-8A61-4710-B86F-E54FCE4229E2}"/>
              </a:ext>
            </a:extLst>
          </p:cNvPr>
          <p:cNvCxnSpPr/>
          <p:nvPr/>
        </p:nvCxnSpPr>
        <p:spPr>
          <a:xfrm>
            <a:off x="2340768"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FA2CBCD-6102-455F-A88F-E5208AAD3328}"/>
              </a:ext>
            </a:extLst>
          </p:cNvPr>
          <p:cNvSpPr/>
          <p:nvPr/>
        </p:nvSpPr>
        <p:spPr>
          <a:xfrm>
            <a:off x="445573" y="702863"/>
            <a:ext cx="1870337"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Compare Angles</a:t>
            </a:r>
            <a:endParaRPr lang="en-GB" sz="1600" b="1" dirty="0">
              <a:solidFill>
                <a:schemeClr val="bg1"/>
              </a:solidFill>
            </a:endParaRPr>
          </a:p>
        </p:txBody>
      </p:sp>
      <p:sp>
        <p:nvSpPr>
          <p:cNvPr id="2" name="Rectangle 1">
            <a:extLst>
              <a:ext uri="{FF2B5EF4-FFF2-40B4-BE49-F238E27FC236}">
                <a16:creationId xmlns:a16="http://schemas.microsoft.com/office/drawing/2014/main" id="{B2227641-6B67-4E37-92C1-E0B604DA79BD}"/>
              </a:ext>
            </a:extLst>
          </p:cNvPr>
          <p:cNvSpPr/>
          <p:nvPr/>
        </p:nvSpPr>
        <p:spPr>
          <a:xfrm>
            <a:off x="1380741" y="4730415"/>
            <a:ext cx="1703638" cy="646331"/>
          </a:xfrm>
          <a:prstGeom prst="rect">
            <a:avLst/>
          </a:prstGeom>
        </p:spPr>
        <p:txBody>
          <a:bodyPr wrap="square">
            <a:spAutoFit/>
          </a:bodyPr>
          <a:lstStyle/>
          <a:p>
            <a:pPr algn="ctr"/>
            <a:r>
              <a:rPr lang="en-GB" b="1" dirty="0"/>
              <a:t>obtuse and acute angles</a:t>
            </a:r>
          </a:p>
        </p:txBody>
      </p:sp>
      <p:sp>
        <p:nvSpPr>
          <p:cNvPr id="24" name="Rectangle 23">
            <a:extLst>
              <a:ext uri="{FF2B5EF4-FFF2-40B4-BE49-F238E27FC236}">
                <a16:creationId xmlns:a16="http://schemas.microsoft.com/office/drawing/2014/main" id="{54977DF5-50DA-48A8-841E-F0DB3D1F6182}"/>
              </a:ext>
            </a:extLst>
          </p:cNvPr>
          <p:cNvSpPr/>
          <p:nvPr/>
        </p:nvSpPr>
        <p:spPr>
          <a:xfrm>
            <a:off x="3628641" y="4730415"/>
            <a:ext cx="1703638" cy="369332"/>
          </a:xfrm>
          <a:prstGeom prst="rect">
            <a:avLst/>
          </a:prstGeom>
        </p:spPr>
        <p:txBody>
          <a:bodyPr wrap="square">
            <a:spAutoFit/>
          </a:bodyPr>
          <a:lstStyle/>
          <a:p>
            <a:pPr algn="ctr"/>
            <a:r>
              <a:rPr lang="en-GB" b="1" dirty="0"/>
              <a:t>right angles</a:t>
            </a:r>
          </a:p>
        </p:txBody>
      </p:sp>
      <p:sp>
        <p:nvSpPr>
          <p:cNvPr id="25" name="Rectangle 24">
            <a:extLst>
              <a:ext uri="{FF2B5EF4-FFF2-40B4-BE49-F238E27FC236}">
                <a16:creationId xmlns:a16="http://schemas.microsoft.com/office/drawing/2014/main" id="{2A252EE5-EFDD-488B-A815-3F5DBC87B0EA}"/>
              </a:ext>
            </a:extLst>
          </p:cNvPr>
          <p:cNvSpPr/>
          <p:nvPr/>
        </p:nvSpPr>
        <p:spPr>
          <a:xfrm>
            <a:off x="6059621" y="4730415"/>
            <a:ext cx="1703638" cy="369332"/>
          </a:xfrm>
          <a:prstGeom prst="rect">
            <a:avLst/>
          </a:prstGeom>
        </p:spPr>
        <p:txBody>
          <a:bodyPr wrap="square">
            <a:spAutoFit/>
          </a:bodyPr>
          <a:lstStyle/>
          <a:p>
            <a:pPr algn="ctr"/>
            <a:r>
              <a:rPr lang="en-GB" b="1" dirty="0"/>
              <a:t>acute angles</a:t>
            </a:r>
          </a:p>
        </p:txBody>
      </p:sp>
      <p:grpSp>
        <p:nvGrpSpPr>
          <p:cNvPr id="4" name="Group 3">
            <a:extLst>
              <a:ext uri="{FF2B5EF4-FFF2-40B4-BE49-F238E27FC236}">
                <a16:creationId xmlns:a16="http://schemas.microsoft.com/office/drawing/2014/main" id="{F5A1A2A4-08B8-40B3-B3D4-2331B125252C}"/>
              </a:ext>
            </a:extLst>
          </p:cNvPr>
          <p:cNvGrpSpPr/>
          <p:nvPr/>
        </p:nvGrpSpPr>
        <p:grpSpPr>
          <a:xfrm>
            <a:off x="4308239" y="2882965"/>
            <a:ext cx="153271" cy="889077"/>
            <a:chOff x="4308239" y="2882965"/>
            <a:chExt cx="153271" cy="889077"/>
          </a:xfrm>
        </p:grpSpPr>
        <p:sp>
          <p:nvSpPr>
            <p:cNvPr id="11" name="Rectangle 10">
              <a:extLst>
                <a:ext uri="{FF2B5EF4-FFF2-40B4-BE49-F238E27FC236}">
                  <a16:creationId xmlns:a16="http://schemas.microsoft.com/office/drawing/2014/main" id="{6BA19A70-4D91-4076-AF29-BE1E6741DDAF}"/>
                </a:ext>
              </a:extLst>
            </p:cNvPr>
            <p:cNvSpPr/>
            <p:nvPr/>
          </p:nvSpPr>
          <p:spPr>
            <a:xfrm>
              <a:off x="4308239" y="2882965"/>
              <a:ext cx="153271" cy="153271"/>
            </a:xfrm>
            <a:prstGeom prst="rect">
              <a:avLst/>
            </a:prstGeom>
            <a:solidFill>
              <a:srgbClr val="4EB2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FD03C0CE-5236-40D8-9B72-EDEFD6E1FEB7}"/>
                </a:ext>
              </a:extLst>
            </p:cNvPr>
            <p:cNvSpPr/>
            <p:nvPr/>
          </p:nvSpPr>
          <p:spPr>
            <a:xfrm>
              <a:off x="4308239" y="3187765"/>
              <a:ext cx="153271" cy="153271"/>
            </a:xfrm>
            <a:prstGeom prst="rect">
              <a:avLst/>
            </a:prstGeom>
            <a:solidFill>
              <a:srgbClr val="4EB2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947B557C-D2ED-4548-B224-726413D5D5EB}"/>
                </a:ext>
              </a:extLst>
            </p:cNvPr>
            <p:cNvSpPr/>
            <p:nvPr/>
          </p:nvSpPr>
          <p:spPr>
            <a:xfrm>
              <a:off x="4308239" y="3618771"/>
              <a:ext cx="153271" cy="153271"/>
            </a:xfrm>
            <a:prstGeom prst="rect">
              <a:avLst/>
            </a:prstGeom>
            <a:solidFill>
              <a:srgbClr val="4EB2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7" name="Straight Connector 6">
            <a:extLst>
              <a:ext uri="{FF2B5EF4-FFF2-40B4-BE49-F238E27FC236}">
                <a16:creationId xmlns:a16="http://schemas.microsoft.com/office/drawing/2014/main" id="{9B8F15E3-C05D-4DBE-89F7-C5F1D9A52B55}"/>
              </a:ext>
            </a:extLst>
          </p:cNvPr>
          <p:cNvCxnSpPr/>
          <p:nvPr/>
        </p:nvCxnSpPr>
        <p:spPr>
          <a:xfrm>
            <a:off x="3848101" y="5100633"/>
            <a:ext cx="1252538" cy="0"/>
          </a:xfrm>
          <a:prstGeom prst="line">
            <a:avLst/>
          </a:prstGeom>
          <a:ln w="38100">
            <a:solidFill>
              <a:srgbClr val="4EB2E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016B1FD-745D-49B4-8C36-113D3F1D08BD}"/>
              </a:ext>
            </a:extLst>
          </p:cNvPr>
          <p:cNvCxnSpPr/>
          <p:nvPr/>
        </p:nvCxnSpPr>
        <p:spPr>
          <a:xfrm>
            <a:off x="1606291" y="5376746"/>
            <a:ext cx="1252538" cy="0"/>
          </a:xfrm>
          <a:prstGeom prst="line">
            <a:avLst/>
          </a:prstGeom>
          <a:ln w="38100">
            <a:solidFill>
              <a:srgbClr val="B4497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2433480-5AAB-4655-9916-13B21A580119}"/>
              </a:ext>
            </a:extLst>
          </p:cNvPr>
          <p:cNvGrpSpPr/>
          <p:nvPr/>
        </p:nvGrpSpPr>
        <p:grpSpPr>
          <a:xfrm>
            <a:off x="1813211" y="2847043"/>
            <a:ext cx="836374" cy="997950"/>
            <a:chOff x="1813211" y="2847043"/>
            <a:chExt cx="836374" cy="997950"/>
          </a:xfrm>
        </p:grpSpPr>
        <p:sp>
          <p:nvSpPr>
            <p:cNvPr id="18" name="Partial Circle 17">
              <a:extLst>
                <a:ext uri="{FF2B5EF4-FFF2-40B4-BE49-F238E27FC236}">
                  <a16:creationId xmlns:a16="http://schemas.microsoft.com/office/drawing/2014/main" id="{4113102D-91F3-4A9C-BA9F-E130B1BF5FCC}"/>
                </a:ext>
              </a:extLst>
            </p:cNvPr>
            <p:cNvSpPr/>
            <p:nvPr/>
          </p:nvSpPr>
          <p:spPr>
            <a:xfrm>
              <a:off x="1813211" y="3551208"/>
              <a:ext cx="293785" cy="293785"/>
            </a:xfrm>
            <a:prstGeom prst="pie">
              <a:avLst>
                <a:gd name="adj1" fmla="val 17566475"/>
                <a:gd name="adj2" fmla="val 11965"/>
              </a:avLst>
            </a:prstGeom>
            <a:solidFill>
              <a:srgbClr val="B4497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Partial Circle 19">
              <a:extLst>
                <a:ext uri="{FF2B5EF4-FFF2-40B4-BE49-F238E27FC236}">
                  <a16:creationId xmlns:a16="http://schemas.microsoft.com/office/drawing/2014/main" id="{106F66E1-9AA7-447D-B25C-7CFFD2FC127C}"/>
                </a:ext>
              </a:extLst>
            </p:cNvPr>
            <p:cNvSpPr/>
            <p:nvPr/>
          </p:nvSpPr>
          <p:spPr>
            <a:xfrm flipH="1">
              <a:off x="2355800" y="3551208"/>
              <a:ext cx="293785" cy="293785"/>
            </a:xfrm>
            <a:prstGeom prst="pie">
              <a:avLst>
                <a:gd name="adj1" fmla="val 17566475"/>
                <a:gd name="adj2" fmla="val 11965"/>
              </a:avLst>
            </a:prstGeom>
            <a:solidFill>
              <a:srgbClr val="B4497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 name="Partial Circle 20">
              <a:extLst>
                <a:ext uri="{FF2B5EF4-FFF2-40B4-BE49-F238E27FC236}">
                  <a16:creationId xmlns:a16="http://schemas.microsoft.com/office/drawing/2014/main" id="{1D25CCE7-CB5E-4DCA-8F76-29A1F4097C4B}"/>
                </a:ext>
              </a:extLst>
            </p:cNvPr>
            <p:cNvSpPr/>
            <p:nvPr/>
          </p:nvSpPr>
          <p:spPr>
            <a:xfrm>
              <a:off x="2076301" y="2847043"/>
              <a:ext cx="293785" cy="293785"/>
            </a:xfrm>
            <a:prstGeom prst="pie">
              <a:avLst>
                <a:gd name="adj1" fmla="val 4030263"/>
                <a:gd name="adj2" fmla="val 6530440"/>
              </a:avLst>
            </a:prstGeom>
            <a:solidFill>
              <a:srgbClr val="B4497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cxnSp>
        <p:nvCxnSpPr>
          <p:cNvPr id="26" name="Straight Connector 25">
            <a:extLst>
              <a:ext uri="{FF2B5EF4-FFF2-40B4-BE49-F238E27FC236}">
                <a16:creationId xmlns:a16="http://schemas.microsoft.com/office/drawing/2014/main" id="{2417F452-99BC-4217-B378-D64624CB85C6}"/>
              </a:ext>
            </a:extLst>
          </p:cNvPr>
          <p:cNvCxnSpPr/>
          <p:nvPr/>
        </p:nvCxnSpPr>
        <p:spPr>
          <a:xfrm>
            <a:off x="6285171" y="5099747"/>
            <a:ext cx="1252538" cy="0"/>
          </a:xfrm>
          <a:prstGeom prst="line">
            <a:avLst/>
          </a:prstGeom>
          <a:ln w="38100">
            <a:solidFill>
              <a:srgbClr val="B4497F"/>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604C086F-FF1B-4949-8F26-DC67C7E65EDE}"/>
              </a:ext>
            </a:extLst>
          </p:cNvPr>
          <p:cNvGrpSpPr/>
          <p:nvPr/>
        </p:nvGrpSpPr>
        <p:grpSpPr>
          <a:xfrm>
            <a:off x="6277977" y="2942933"/>
            <a:ext cx="1282677" cy="1148388"/>
            <a:chOff x="6277977" y="2942933"/>
            <a:chExt cx="1282677" cy="1148388"/>
          </a:xfrm>
        </p:grpSpPr>
        <p:sp>
          <p:nvSpPr>
            <p:cNvPr id="27" name="Partial Circle 26">
              <a:extLst>
                <a:ext uri="{FF2B5EF4-FFF2-40B4-BE49-F238E27FC236}">
                  <a16:creationId xmlns:a16="http://schemas.microsoft.com/office/drawing/2014/main" id="{6D3EC795-5DDB-4F19-892D-890484B4BDB7}"/>
                </a:ext>
              </a:extLst>
            </p:cNvPr>
            <p:cNvSpPr/>
            <p:nvPr/>
          </p:nvSpPr>
          <p:spPr>
            <a:xfrm>
              <a:off x="6277977" y="2942933"/>
              <a:ext cx="503957" cy="503957"/>
            </a:xfrm>
            <a:prstGeom prst="pie">
              <a:avLst>
                <a:gd name="adj1" fmla="val 3486738"/>
                <a:gd name="adj2" fmla="val 5359214"/>
              </a:avLst>
            </a:prstGeom>
            <a:solidFill>
              <a:srgbClr val="B4497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 name="Partial Circle 27">
              <a:extLst>
                <a:ext uri="{FF2B5EF4-FFF2-40B4-BE49-F238E27FC236}">
                  <a16:creationId xmlns:a16="http://schemas.microsoft.com/office/drawing/2014/main" id="{E7E30D5D-C0A3-45D5-B97E-4EF8BE8DBDE0}"/>
                </a:ext>
              </a:extLst>
            </p:cNvPr>
            <p:cNvSpPr/>
            <p:nvPr/>
          </p:nvSpPr>
          <p:spPr>
            <a:xfrm flipV="1">
              <a:off x="7056697" y="3587364"/>
              <a:ext cx="503957" cy="503957"/>
            </a:xfrm>
            <a:prstGeom prst="pie">
              <a:avLst>
                <a:gd name="adj1" fmla="val 5339339"/>
                <a:gd name="adj2" fmla="val 7338540"/>
              </a:avLst>
            </a:prstGeom>
            <a:solidFill>
              <a:srgbClr val="B4497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5" name="Group 4">
            <a:extLst>
              <a:ext uri="{FF2B5EF4-FFF2-40B4-BE49-F238E27FC236}">
                <a16:creationId xmlns:a16="http://schemas.microsoft.com/office/drawing/2014/main" id="{1508761E-E018-4D22-A5CD-BCE33B5E699D}"/>
              </a:ext>
            </a:extLst>
          </p:cNvPr>
          <p:cNvGrpSpPr/>
          <p:nvPr/>
        </p:nvGrpSpPr>
        <p:grpSpPr>
          <a:xfrm>
            <a:off x="1722723" y="3834580"/>
            <a:ext cx="1025022" cy="293785"/>
            <a:chOff x="1722723" y="3834580"/>
            <a:chExt cx="1025022" cy="293785"/>
          </a:xfrm>
        </p:grpSpPr>
        <p:sp>
          <p:nvSpPr>
            <p:cNvPr id="29" name="Partial Circle 28">
              <a:extLst>
                <a:ext uri="{FF2B5EF4-FFF2-40B4-BE49-F238E27FC236}">
                  <a16:creationId xmlns:a16="http://schemas.microsoft.com/office/drawing/2014/main" id="{BDA36C33-3EBA-4FAD-BE4F-806A166EBDE2}"/>
                </a:ext>
              </a:extLst>
            </p:cNvPr>
            <p:cNvSpPr/>
            <p:nvPr/>
          </p:nvSpPr>
          <p:spPr>
            <a:xfrm>
              <a:off x="1722723" y="3834580"/>
              <a:ext cx="293785" cy="293785"/>
            </a:xfrm>
            <a:prstGeom prst="pie">
              <a:avLst>
                <a:gd name="adj1" fmla="val 8946"/>
                <a:gd name="adj2" fmla="val 6615122"/>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 name="Partial Circle 29">
              <a:extLst>
                <a:ext uri="{FF2B5EF4-FFF2-40B4-BE49-F238E27FC236}">
                  <a16:creationId xmlns:a16="http://schemas.microsoft.com/office/drawing/2014/main" id="{72A74477-EB65-4B7B-8C2D-C75B756548D9}"/>
                </a:ext>
              </a:extLst>
            </p:cNvPr>
            <p:cNvSpPr/>
            <p:nvPr/>
          </p:nvSpPr>
          <p:spPr>
            <a:xfrm>
              <a:off x="2453960" y="3834580"/>
              <a:ext cx="293785" cy="293785"/>
            </a:xfrm>
            <a:prstGeom prst="pie">
              <a:avLst>
                <a:gd name="adj1" fmla="val 4186708"/>
                <a:gd name="adj2" fmla="val 10808008"/>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cxnSp>
        <p:nvCxnSpPr>
          <p:cNvPr id="31" name="Straight Connector 30">
            <a:extLst>
              <a:ext uri="{FF2B5EF4-FFF2-40B4-BE49-F238E27FC236}">
                <a16:creationId xmlns:a16="http://schemas.microsoft.com/office/drawing/2014/main" id="{CB80937D-61F7-4A75-A367-A6C308F4EEEC}"/>
              </a:ext>
            </a:extLst>
          </p:cNvPr>
          <p:cNvCxnSpPr/>
          <p:nvPr/>
        </p:nvCxnSpPr>
        <p:spPr>
          <a:xfrm>
            <a:off x="1682582" y="5053580"/>
            <a:ext cx="642750" cy="0"/>
          </a:xfrm>
          <a:prstGeom prst="line">
            <a:avLst/>
          </a:prstGeom>
          <a:ln w="38100">
            <a:solidFill>
              <a:srgbClr val="F081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52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par>
                                <p:cTn id="33" presetID="22" presetClass="entr" presetSubtype="8"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24" grpId="0"/>
      <p:bldP spid="25"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1984</TotalTime>
  <Words>401</Words>
  <Application>Microsoft Office PowerPoint</Application>
  <PresentationFormat>On-screen Show (4:3)</PresentationFormat>
  <Paragraphs>55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Tuffy</vt:lpstr>
      <vt:lpstr>Tuffy-TTF</vt:lpstr>
      <vt:lpstr>Twinkl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Abi Haigh</dc:creator>
  <cp:lastModifiedBy>Daniel Woodward</cp:lastModifiedBy>
  <cp:revision>152</cp:revision>
  <dcterms:created xsi:type="dcterms:W3CDTF">2019-04-17T11:35:15Z</dcterms:created>
  <dcterms:modified xsi:type="dcterms:W3CDTF">2020-06-06T12:36:22Z</dcterms:modified>
</cp:coreProperties>
</file>