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2"/>
  </p:notesMasterIdLst>
  <p:handoutMasterIdLst>
    <p:handoutMasterId r:id="rId13"/>
  </p:handoutMasterIdLst>
  <p:sldIdLst>
    <p:sldId id="275" r:id="rId2"/>
    <p:sldId id="278" r:id="rId3"/>
    <p:sldId id="279" r:id="rId4"/>
    <p:sldId id="292" r:id="rId5"/>
    <p:sldId id="293" r:id="rId6"/>
    <p:sldId id="282" r:id="rId7"/>
    <p:sldId id="294" r:id="rId8"/>
    <p:sldId id="284" r:id="rId9"/>
    <p:sldId id="295" r:id="rId10"/>
    <p:sldId id="288" r:id="rId11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Wingdings 2" panose="05020102010507070707" pitchFamily="18" charset="2"/>
      <p:regular r:id="rId18"/>
    </p:embeddedFont>
    <p:embeddedFont>
      <p:font typeface="Twinkl" panose="020B0604020202020204" pitchFamily="2" charset="0"/>
      <p:regular r:id="rId19"/>
      <p:bold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52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504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2D050"/>
    <a:srgbClr val="FF0000"/>
    <a:srgbClr val="EE7918"/>
    <a:srgbClr val="6DCC26"/>
    <a:srgbClr val="E754B6"/>
    <a:srgbClr val="FFFF00"/>
    <a:srgbClr val="32B3A2"/>
    <a:srgbClr val="6B388C"/>
    <a:srgbClr val="D9F4C4"/>
    <a:srgbClr val="0052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73" d="100"/>
          <a:sy n="73" d="100"/>
        </p:scale>
        <p:origin x="1278" y="72"/>
      </p:cViewPr>
      <p:guideLst>
        <p:guide orient="horz" pos="2160"/>
        <p:guide pos="2880"/>
        <p:guide pos="340"/>
        <p:guide orient="horz" pos="3952"/>
        <p:guide pos="5420"/>
        <p:guide orient="horz" pos="346"/>
        <p:guide pos="476"/>
        <p:guide orient="horz" pos="504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01/07/2020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01/07/2020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521341-850D-40E1-BB3D-87946DC9B06D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47968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521341-850D-40E1-BB3D-87946DC9B06D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94159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8A0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622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CC3F129B-2D47-483A-A90C-799D2C477CF6}"/>
              </a:ext>
            </a:extLst>
          </p:cNvPr>
          <p:cNvSpPr/>
          <p:nvPr/>
        </p:nvSpPr>
        <p:spPr>
          <a:xfrm>
            <a:off x="4563663" y="1819414"/>
            <a:ext cx="3824688" cy="4273409"/>
          </a:xfrm>
          <a:prstGeom prst="rect">
            <a:avLst/>
          </a:prstGeom>
          <a:solidFill>
            <a:srgbClr val="4EB2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755650" y="1822827"/>
            <a:ext cx="3816349" cy="4269997"/>
          </a:xfrm>
          <a:prstGeom prst="rect">
            <a:avLst/>
          </a:prstGeom>
          <a:solidFill>
            <a:srgbClr val="007A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755649" y="1364071"/>
            <a:ext cx="7632701" cy="458757"/>
          </a:xfrm>
          <a:prstGeom prst="rect">
            <a:avLst/>
          </a:prstGeom>
          <a:solidFill>
            <a:srgbClr val="C7E8FD"/>
          </a:solidFill>
        </p:spPr>
        <p:txBody>
          <a:bodyPr wrap="square" lIns="72000" tIns="72000" rIns="72000" bIns="108000">
            <a:spAutoFit/>
          </a:bodyPr>
          <a:lstStyle/>
          <a:p>
            <a:pPr algn="ctr"/>
            <a:r>
              <a:rPr lang="en-GB" dirty="0"/>
              <a:t>Dive in by completing your own activity!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1B74EBF-AD1B-4DC1-AB71-6B21B868FC7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55" t="500" r="27421" b="1"/>
          <a:stretch/>
        </p:blipFill>
        <p:spPr>
          <a:xfrm>
            <a:off x="755650" y="1819415"/>
            <a:ext cx="3818059" cy="4273409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23B3C386-037D-47BC-B81B-E45DB0C5678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2123" y="2033107"/>
            <a:ext cx="2722089" cy="384943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A410F3B9-A120-4B78-B8FC-DBBE2542D02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4426" y="2033107"/>
            <a:ext cx="2722089" cy="384943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p:spPr>
      </p:pic>
      <p:sp>
        <p:nvSpPr>
          <p:cNvPr id="13" name="Rectangle 12"/>
          <p:cNvSpPr/>
          <p:nvPr/>
        </p:nvSpPr>
        <p:spPr>
          <a:xfrm>
            <a:off x="445574" y="702863"/>
            <a:ext cx="3434448" cy="355276"/>
          </a:xfrm>
          <a:prstGeom prst="rect">
            <a:avLst/>
          </a:prstGeom>
          <a:solidFill>
            <a:srgbClr val="072F54"/>
          </a:solidFill>
        </p:spPr>
        <p:txBody>
          <a:bodyPr wrap="square" lIns="180000" tIns="36000" rIns="180000" bIns="72000" anchor="ctr">
            <a:spAutoFit/>
          </a:bodyPr>
          <a:lstStyle/>
          <a:p>
            <a:r>
              <a:rPr lang="en-GB" altLang="en-US" sz="1600" b="1" dirty="0" smtClean="0">
                <a:solidFill>
                  <a:schemeClr val="bg1"/>
                </a:solidFill>
              </a:rPr>
              <a:t>Parallel and Perpendicular Lines</a:t>
            </a:r>
            <a:endParaRPr lang="en-GB" sz="1600" b="1" dirty="0">
              <a:solidFill>
                <a:schemeClr val="bg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4" t="3472" r="3844" b="26111"/>
          <a:stretch/>
        </p:blipFill>
        <p:spPr>
          <a:xfrm rot="1656776">
            <a:off x="1092416" y="2361483"/>
            <a:ext cx="1439892" cy="155324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3" t="1250" r="51572" b="1111"/>
          <a:stretch/>
        </p:blipFill>
        <p:spPr>
          <a:xfrm rot="1562817">
            <a:off x="2559113" y="2894032"/>
            <a:ext cx="719136" cy="2124171"/>
          </a:xfrm>
          <a:prstGeom prst="rect">
            <a:avLst/>
          </a:prstGeom>
        </p:spPr>
      </p:pic>
      <p:pic>
        <p:nvPicPr>
          <p:cNvPr id="22" name="Boy Writing">
            <a:extLst>
              <a:ext uri="{FF2B5EF4-FFF2-40B4-BE49-F238E27FC236}">
                <a16:creationId xmlns:a16="http://schemas.microsoft.com/office/drawing/2014/main" id="{59E92074-8F0A-4A38-87B2-6E07FF3C8646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" t="622" r="32362"/>
          <a:stretch/>
        </p:blipFill>
        <p:spPr>
          <a:xfrm>
            <a:off x="755649" y="1928693"/>
            <a:ext cx="4038155" cy="4164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127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 bwMode="auto">
          <a:xfrm>
            <a:off x="653362" y="512762"/>
            <a:ext cx="7886700" cy="1604362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628648" y="734785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dirty="0" smtClean="0">
                <a:latin typeface="+mn-lt"/>
              </a:rPr>
              <a:t>National Curriculum Objective</a:t>
            </a:r>
            <a:endParaRPr lang="en-US" sz="3600" dirty="0">
              <a:latin typeface="+mn-lt"/>
            </a:endParaRPr>
          </a:p>
        </p:txBody>
      </p:sp>
      <p:sp>
        <p:nvSpPr>
          <p:cNvPr id="14" name="Content Placeholder 15"/>
          <p:cNvSpPr txBox="1">
            <a:spLocks/>
          </p:cNvSpPr>
          <p:nvPr/>
        </p:nvSpPr>
        <p:spPr>
          <a:xfrm>
            <a:off x="628650" y="1127760"/>
            <a:ext cx="7886700" cy="783418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Twinkl" pitchFamily="50" charset="0"/>
                <a:ea typeface="Twinkl" pitchFamily="2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Twinkl" pitchFamily="50" charset="0"/>
                <a:ea typeface="Twinkl" pitchFamily="2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Twinkl" pitchFamily="50" charset="0"/>
                <a:ea typeface="Twinkl" pitchFamily="2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Twinkl" pitchFamily="50" charset="0"/>
                <a:ea typeface="Twinkl" pitchFamily="2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Twinkl" pitchFamily="50" charset="0"/>
                <a:ea typeface="Twinkl" pitchFamily="2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Identify horizontal and vertical lines and pairs of perpendicular and parallel lines</a:t>
            </a:r>
            <a:r>
              <a:rPr lang="en-GB" dirty="0" smtClean="0"/>
              <a:t>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43935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Rectangle 96"/>
          <p:cNvSpPr/>
          <p:nvPr/>
        </p:nvSpPr>
        <p:spPr>
          <a:xfrm>
            <a:off x="3916063" y="702863"/>
            <a:ext cx="976684" cy="355276"/>
          </a:xfrm>
          <a:prstGeom prst="rect">
            <a:avLst/>
          </a:prstGeom>
          <a:solidFill>
            <a:srgbClr val="4EB2E5"/>
          </a:solidFill>
        </p:spPr>
        <p:txBody>
          <a:bodyPr wrap="square" lIns="180000" tIns="36000" rIns="180000" bIns="72000" anchor="ctr">
            <a:spAutoFit/>
          </a:bodyPr>
          <a:lstStyle/>
          <a:p>
            <a:pPr algn="ctr"/>
            <a:r>
              <a:rPr lang="en-GB" altLang="en-US" sz="1600" b="1" dirty="0" smtClean="0">
                <a:solidFill>
                  <a:schemeClr val="bg1"/>
                </a:solidFill>
              </a:rPr>
              <a:t>Diving</a:t>
            </a:r>
            <a:endParaRPr lang="en-GB" sz="1600" b="1" dirty="0">
              <a:solidFill>
                <a:schemeClr val="bg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830866F-58AA-4213-AFD1-4A7F919ABC8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4094" y="532799"/>
            <a:ext cx="700156" cy="700156"/>
          </a:xfrm>
          <a:prstGeom prst="rect">
            <a:avLst/>
          </a:prstGeom>
        </p:spPr>
      </p:pic>
      <p:sp>
        <p:nvSpPr>
          <p:cNvPr id="96" name="Rectangle 95"/>
          <p:cNvSpPr/>
          <p:nvPr/>
        </p:nvSpPr>
        <p:spPr>
          <a:xfrm>
            <a:off x="445574" y="702863"/>
            <a:ext cx="3434448" cy="355276"/>
          </a:xfrm>
          <a:prstGeom prst="rect">
            <a:avLst/>
          </a:prstGeom>
          <a:solidFill>
            <a:srgbClr val="072F54"/>
          </a:solidFill>
        </p:spPr>
        <p:txBody>
          <a:bodyPr wrap="square" lIns="180000" tIns="36000" rIns="180000" bIns="72000" anchor="ctr">
            <a:spAutoFit/>
          </a:bodyPr>
          <a:lstStyle/>
          <a:p>
            <a:r>
              <a:rPr lang="en-GB" altLang="en-US" sz="1600" b="1" dirty="0" smtClean="0">
                <a:solidFill>
                  <a:schemeClr val="bg1"/>
                </a:solidFill>
              </a:rPr>
              <a:t>Parallel and Perpendicular Lines</a:t>
            </a:r>
            <a:endParaRPr lang="en-GB" sz="1600" b="1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408669" y="2797781"/>
            <a:ext cx="6227807" cy="2795712"/>
          </a:xfrm>
          <a:prstGeom prst="rect">
            <a:avLst/>
          </a:prstGeom>
          <a:solidFill>
            <a:srgbClr val="C7E8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ectangle 1"/>
          <p:cNvSpPr/>
          <p:nvPr/>
        </p:nvSpPr>
        <p:spPr>
          <a:xfrm>
            <a:off x="755649" y="1232955"/>
            <a:ext cx="771284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kern="0" dirty="0">
                <a:solidFill>
                  <a:srgbClr val="000000"/>
                </a:solidFill>
              </a:rPr>
              <a:t>Parallel lines run alongside each other in pairs</a:t>
            </a:r>
            <a:r>
              <a:rPr lang="en-GB" kern="0" dirty="0" smtClean="0">
                <a:solidFill>
                  <a:srgbClr val="000000"/>
                </a:solidFill>
              </a:rPr>
              <a:t>.</a:t>
            </a:r>
          </a:p>
          <a:p>
            <a:pPr lvl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kern="0" dirty="0">
              <a:solidFill>
                <a:srgbClr val="000000"/>
              </a:solidFill>
            </a:endParaRPr>
          </a:p>
          <a:p>
            <a:pPr lvl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kern="0" dirty="0">
                <a:solidFill>
                  <a:srgbClr val="000000"/>
                </a:solidFill>
              </a:rPr>
              <a:t>They would never meet if they carried on</a:t>
            </a:r>
            <a:r>
              <a:rPr lang="en-GB" kern="0" dirty="0" smtClean="0">
                <a:solidFill>
                  <a:srgbClr val="000000"/>
                </a:solidFill>
              </a:rPr>
              <a:t>.</a:t>
            </a:r>
          </a:p>
          <a:p>
            <a:pPr lvl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kern="0" dirty="0">
              <a:solidFill>
                <a:srgbClr val="000000"/>
              </a:solidFill>
            </a:endParaRPr>
          </a:p>
          <a:p>
            <a:pPr lvl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kern="0" dirty="0">
                <a:solidFill>
                  <a:srgbClr val="000000"/>
                </a:solidFill>
              </a:rPr>
              <a:t>They are always the same distance apart.</a:t>
            </a:r>
          </a:p>
        </p:txBody>
      </p:sp>
      <p:sp>
        <p:nvSpPr>
          <p:cNvPr id="3" name="Rectangle 2"/>
          <p:cNvSpPr/>
          <p:nvPr/>
        </p:nvSpPr>
        <p:spPr>
          <a:xfrm>
            <a:off x="755649" y="5705702"/>
            <a:ext cx="48734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kern="0" dirty="0">
                <a:solidFill>
                  <a:srgbClr val="000000"/>
                </a:solidFill>
              </a:rPr>
              <a:t>They are shown, in maths, with these arrows.</a:t>
            </a:r>
            <a:endParaRPr lang="en-GB" kern="0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094B01A-2D69-4D0D-A799-86B75F7607F7}"/>
              </a:ext>
            </a:extLst>
          </p:cNvPr>
          <p:cNvCxnSpPr/>
          <p:nvPr/>
        </p:nvCxnSpPr>
        <p:spPr>
          <a:xfrm flipV="1">
            <a:off x="2783915" y="2954568"/>
            <a:ext cx="3458309" cy="1907884"/>
          </a:xfrm>
          <a:prstGeom prst="line">
            <a:avLst/>
          </a:prstGeom>
          <a:ln w="76200">
            <a:solidFill>
              <a:srgbClr val="0052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094B01A-2D69-4D0D-A799-86B75F7607F7}"/>
              </a:ext>
            </a:extLst>
          </p:cNvPr>
          <p:cNvCxnSpPr/>
          <p:nvPr/>
        </p:nvCxnSpPr>
        <p:spPr>
          <a:xfrm flipV="1">
            <a:off x="3111540" y="3479147"/>
            <a:ext cx="3458309" cy="1907884"/>
          </a:xfrm>
          <a:prstGeom prst="line">
            <a:avLst/>
          </a:prstGeom>
          <a:ln w="76200">
            <a:solidFill>
              <a:srgbClr val="0052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Group 24"/>
          <p:cNvGrpSpPr/>
          <p:nvPr/>
        </p:nvGrpSpPr>
        <p:grpSpPr>
          <a:xfrm>
            <a:off x="4352925" y="3775393"/>
            <a:ext cx="233963" cy="341727"/>
            <a:chOff x="4429125" y="3910013"/>
            <a:chExt cx="233963" cy="34172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4429125" y="3910013"/>
              <a:ext cx="233963" cy="100012"/>
            </a:xfrm>
            <a:prstGeom prst="line">
              <a:avLst/>
            </a:prstGeom>
            <a:ln w="76200">
              <a:solidFill>
                <a:srgbClr val="00529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flipH="1">
              <a:off x="4598084" y="4032665"/>
              <a:ext cx="35419" cy="219075"/>
            </a:xfrm>
            <a:prstGeom prst="line">
              <a:avLst/>
            </a:prstGeom>
            <a:ln w="76200">
              <a:solidFill>
                <a:srgbClr val="00529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Group 29"/>
          <p:cNvGrpSpPr/>
          <p:nvPr/>
        </p:nvGrpSpPr>
        <p:grpSpPr>
          <a:xfrm>
            <a:off x="4665469" y="4312792"/>
            <a:ext cx="233963" cy="341727"/>
            <a:chOff x="4429125" y="3910013"/>
            <a:chExt cx="233963" cy="341727"/>
          </a:xfrm>
        </p:grpSpPr>
        <p:cxnSp>
          <p:nvCxnSpPr>
            <p:cNvPr id="31" name="Straight Connector 30"/>
            <p:cNvCxnSpPr/>
            <p:nvPr/>
          </p:nvCxnSpPr>
          <p:spPr>
            <a:xfrm>
              <a:off x="4429125" y="3910013"/>
              <a:ext cx="233963" cy="100012"/>
            </a:xfrm>
            <a:prstGeom prst="line">
              <a:avLst/>
            </a:prstGeom>
            <a:ln w="76200">
              <a:solidFill>
                <a:srgbClr val="00529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flipH="1">
              <a:off x="4598084" y="4032665"/>
              <a:ext cx="35419" cy="219075"/>
            </a:xfrm>
            <a:prstGeom prst="line">
              <a:avLst/>
            </a:prstGeom>
            <a:ln w="76200">
              <a:solidFill>
                <a:srgbClr val="00529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08914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408669" y="1794709"/>
            <a:ext cx="6227807" cy="3692104"/>
          </a:xfrm>
          <a:prstGeom prst="rect">
            <a:avLst/>
          </a:prstGeom>
          <a:solidFill>
            <a:srgbClr val="C7E8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3005932" y="3905251"/>
            <a:ext cx="926722" cy="926722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7" name="Rectangle 96"/>
          <p:cNvSpPr/>
          <p:nvPr/>
        </p:nvSpPr>
        <p:spPr>
          <a:xfrm>
            <a:off x="3916063" y="702863"/>
            <a:ext cx="976684" cy="355276"/>
          </a:xfrm>
          <a:prstGeom prst="rect">
            <a:avLst/>
          </a:prstGeom>
          <a:solidFill>
            <a:srgbClr val="4EB2E5"/>
          </a:solidFill>
        </p:spPr>
        <p:txBody>
          <a:bodyPr wrap="square" lIns="180000" tIns="36000" rIns="180000" bIns="72000" anchor="ctr">
            <a:spAutoFit/>
          </a:bodyPr>
          <a:lstStyle/>
          <a:p>
            <a:pPr algn="ctr"/>
            <a:r>
              <a:rPr lang="en-GB" altLang="en-US" sz="1600" b="1" dirty="0" smtClean="0">
                <a:solidFill>
                  <a:schemeClr val="bg1"/>
                </a:solidFill>
              </a:rPr>
              <a:t>Diving</a:t>
            </a:r>
            <a:endParaRPr lang="en-GB" sz="1600" b="1" dirty="0">
              <a:solidFill>
                <a:schemeClr val="bg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830866F-58AA-4213-AFD1-4A7F919ABC8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4094" y="532799"/>
            <a:ext cx="700156" cy="700156"/>
          </a:xfrm>
          <a:prstGeom prst="rect">
            <a:avLst/>
          </a:prstGeom>
        </p:spPr>
      </p:pic>
      <p:sp>
        <p:nvSpPr>
          <p:cNvPr id="96" name="Rectangle 95"/>
          <p:cNvSpPr/>
          <p:nvPr/>
        </p:nvSpPr>
        <p:spPr>
          <a:xfrm>
            <a:off x="445574" y="702863"/>
            <a:ext cx="3434448" cy="355276"/>
          </a:xfrm>
          <a:prstGeom prst="rect">
            <a:avLst/>
          </a:prstGeom>
          <a:solidFill>
            <a:srgbClr val="072F54"/>
          </a:solidFill>
        </p:spPr>
        <p:txBody>
          <a:bodyPr wrap="square" lIns="180000" tIns="36000" rIns="180000" bIns="72000" anchor="ctr">
            <a:spAutoFit/>
          </a:bodyPr>
          <a:lstStyle/>
          <a:p>
            <a:r>
              <a:rPr lang="en-GB" altLang="en-US" sz="1600" b="1" dirty="0" smtClean="0">
                <a:solidFill>
                  <a:schemeClr val="bg1"/>
                </a:solidFill>
              </a:rPr>
              <a:t>Parallel and Perpendicular Lines</a:t>
            </a:r>
            <a:endParaRPr lang="en-GB" sz="1600" b="1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55649" y="1310578"/>
            <a:ext cx="77128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kern="0" dirty="0">
                <a:solidFill>
                  <a:srgbClr val="000000"/>
                </a:solidFill>
              </a:rPr>
              <a:t>Perpendicular lines are pairs of lines that meet at a right angle.</a:t>
            </a:r>
          </a:p>
        </p:txBody>
      </p:sp>
      <p:sp>
        <p:nvSpPr>
          <p:cNvPr id="3" name="Rectangle 2"/>
          <p:cNvSpPr/>
          <p:nvPr/>
        </p:nvSpPr>
        <p:spPr>
          <a:xfrm>
            <a:off x="755649" y="5591402"/>
            <a:ext cx="754253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kern="0" dirty="0">
                <a:solidFill>
                  <a:srgbClr val="000000"/>
                </a:solidFill>
              </a:rPr>
              <a:t>They are usually marked by using the right-angle symbol at the point where they meet.</a:t>
            </a:r>
            <a:endParaRPr lang="en-GB" dirty="0">
              <a:solidFill>
                <a:srgbClr val="000000"/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094B01A-2D69-4D0D-A799-86B75F7607F7}"/>
              </a:ext>
            </a:extLst>
          </p:cNvPr>
          <p:cNvCxnSpPr/>
          <p:nvPr/>
        </p:nvCxnSpPr>
        <p:spPr>
          <a:xfrm flipV="1">
            <a:off x="3044266" y="2324100"/>
            <a:ext cx="7284" cy="2507872"/>
          </a:xfrm>
          <a:prstGeom prst="line">
            <a:avLst/>
          </a:prstGeom>
          <a:ln w="76200">
            <a:solidFill>
              <a:srgbClr val="0052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8094B01A-2D69-4D0D-A799-86B75F7607F7}"/>
              </a:ext>
            </a:extLst>
          </p:cNvPr>
          <p:cNvCxnSpPr/>
          <p:nvPr/>
        </p:nvCxnSpPr>
        <p:spPr>
          <a:xfrm flipV="1">
            <a:off x="3005932" y="4771235"/>
            <a:ext cx="3233737" cy="31372"/>
          </a:xfrm>
          <a:prstGeom prst="line">
            <a:avLst/>
          </a:prstGeom>
          <a:ln w="76200">
            <a:solidFill>
              <a:srgbClr val="0052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751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78195" y="5324702"/>
            <a:ext cx="7184730" cy="818923"/>
          </a:xfrm>
          <a:prstGeom prst="rect">
            <a:avLst/>
          </a:prstGeom>
          <a:solidFill>
            <a:schemeClr val="bg1"/>
          </a:solidFill>
          <a:ln w="38100">
            <a:solidFill>
              <a:srgbClr val="007AC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7" name="Rectangle 96"/>
          <p:cNvSpPr/>
          <p:nvPr/>
        </p:nvSpPr>
        <p:spPr>
          <a:xfrm>
            <a:off x="3916063" y="702863"/>
            <a:ext cx="976684" cy="355276"/>
          </a:xfrm>
          <a:prstGeom prst="rect">
            <a:avLst/>
          </a:prstGeom>
          <a:solidFill>
            <a:srgbClr val="4EB2E5"/>
          </a:solidFill>
        </p:spPr>
        <p:txBody>
          <a:bodyPr wrap="square" lIns="180000" tIns="36000" rIns="180000" bIns="72000" anchor="ctr">
            <a:spAutoFit/>
          </a:bodyPr>
          <a:lstStyle/>
          <a:p>
            <a:pPr algn="ctr"/>
            <a:r>
              <a:rPr lang="en-GB" altLang="en-US" sz="1600" b="1" dirty="0" smtClean="0">
                <a:solidFill>
                  <a:schemeClr val="bg1"/>
                </a:solidFill>
              </a:rPr>
              <a:t>Diving</a:t>
            </a:r>
            <a:endParaRPr lang="en-GB" sz="1600" b="1" dirty="0">
              <a:solidFill>
                <a:schemeClr val="bg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830866F-58AA-4213-AFD1-4A7F919ABC8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4094" y="532799"/>
            <a:ext cx="700156" cy="700156"/>
          </a:xfrm>
          <a:prstGeom prst="rect">
            <a:avLst/>
          </a:prstGeom>
        </p:spPr>
      </p:pic>
      <p:sp>
        <p:nvSpPr>
          <p:cNvPr id="96" name="Rectangle 95"/>
          <p:cNvSpPr/>
          <p:nvPr/>
        </p:nvSpPr>
        <p:spPr>
          <a:xfrm>
            <a:off x="445574" y="702863"/>
            <a:ext cx="3434448" cy="355276"/>
          </a:xfrm>
          <a:prstGeom prst="rect">
            <a:avLst/>
          </a:prstGeom>
          <a:solidFill>
            <a:srgbClr val="072F54"/>
          </a:solidFill>
        </p:spPr>
        <p:txBody>
          <a:bodyPr wrap="square" lIns="180000" tIns="36000" rIns="180000" bIns="72000" anchor="ctr">
            <a:spAutoFit/>
          </a:bodyPr>
          <a:lstStyle/>
          <a:p>
            <a:r>
              <a:rPr lang="en-GB" altLang="en-US" sz="1600" b="1" dirty="0" smtClean="0">
                <a:solidFill>
                  <a:schemeClr val="bg1"/>
                </a:solidFill>
              </a:rPr>
              <a:t>Parallel and Perpendicular Lines</a:t>
            </a:r>
            <a:endParaRPr lang="en-GB" sz="1600" b="1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91403" y="1310578"/>
            <a:ext cx="77128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kern="0" dirty="0">
                <a:solidFill>
                  <a:srgbClr val="000000"/>
                </a:solidFill>
              </a:rPr>
              <a:t>Look at these shapes.</a:t>
            </a:r>
          </a:p>
        </p:txBody>
      </p:sp>
      <p:sp>
        <p:nvSpPr>
          <p:cNvPr id="3" name="Rectangle 2"/>
          <p:cNvSpPr/>
          <p:nvPr/>
        </p:nvSpPr>
        <p:spPr>
          <a:xfrm>
            <a:off x="829309" y="5398265"/>
            <a:ext cx="754253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kern="0" dirty="0"/>
              <a:t>How many pairs of parallel lines can you see in each shape</a:t>
            </a:r>
            <a:r>
              <a:rPr lang="en-GB" kern="0" dirty="0" smtClean="0"/>
              <a:t>?</a:t>
            </a:r>
          </a:p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kern="0" dirty="0"/>
              <a:t>How many pairs of perpendicular lines can you see in each shape</a:t>
            </a:r>
            <a:r>
              <a:rPr lang="en-GB" kern="0" dirty="0" smtClean="0"/>
              <a:t>?</a:t>
            </a:r>
            <a:endParaRPr lang="en-GB" kern="0" dirty="0"/>
          </a:p>
        </p:txBody>
      </p:sp>
      <p:sp>
        <p:nvSpPr>
          <p:cNvPr id="6" name="Rectangle 5"/>
          <p:cNvSpPr/>
          <p:nvPr/>
        </p:nvSpPr>
        <p:spPr>
          <a:xfrm>
            <a:off x="978195" y="1786855"/>
            <a:ext cx="7184730" cy="3305262"/>
          </a:xfrm>
          <a:prstGeom prst="rect">
            <a:avLst/>
          </a:prstGeom>
          <a:solidFill>
            <a:srgbClr val="D9F4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Isosceles Triangle 6"/>
          <p:cNvSpPr/>
          <p:nvPr/>
        </p:nvSpPr>
        <p:spPr>
          <a:xfrm>
            <a:off x="6696079" y="2112959"/>
            <a:ext cx="1208015" cy="1426128"/>
          </a:xfrm>
          <a:prstGeom prst="triangle">
            <a:avLst>
              <a:gd name="adj" fmla="val 0"/>
            </a:avLst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ight Arrow 7"/>
          <p:cNvSpPr/>
          <p:nvPr/>
        </p:nvSpPr>
        <p:spPr>
          <a:xfrm>
            <a:off x="6962862" y="3850546"/>
            <a:ext cx="1023457" cy="830510"/>
          </a:xfrm>
          <a:prstGeom prst="rightArrow">
            <a:avLst/>
          </a:prstGeom>
          <a:solidFill>
            <a:srgbClr val="6B3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L-Shape 8"/>
          <p:cNvSpPr/>
          <p:nvPr/>
        </p:nvSpPr>
        <p:spPr>
          <a:xfrm>
            <a:off x="5268286" y="3539087"/>
            <a:ext cx="1275127" cy="1334917"/>
          </a:xfrm>
          <a:prstGeom prst="corner">
            <a:avLst/>
          </a:prstGeom>
          <a:solidFill>
            <a:srgbClr val="32B3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rapezoid 9"/>
          <p:cNvSpPr/>
          <p:nvPr/>
        </p:nvSpPr>
        <p:spPr>
          <a:xfrm>
            <a:off x="4570560" y="2038525"/>
            <a:ext cx="1754739" cy="1149292"/>
          </a:xfrm>
          <a:prstGeom prst="trapezoid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Chevron 11"/>
          <p:cNvSpPr/>
          <p:nvPr/>
        </p:nvSpPr>
        <p:spPr>
          <a:xfrm>
            <a:off x="3668986" y="3539086"/>
            <a:ext cx="1144061" cy="1334917"/>
          </a:xfrm>
          <a:prstGeom prst="chevron">
            <a:avLst/>
          </a:prstGeom>
          <a:solidFill>
            <a:srgbClr val="E754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302568" y="3613507"/>
            <a:ext cx="1911179" cy="820988"/>
          </a:xfrm>
          <a:prstGeom prst="rect">
            <a:avLst/>
          </a:prstGeom>
          <a:solidFill>
            <a:srgbClr val="6DCC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Isosceles Triangle 13"/>
          <p:cNvSpPr/>
          <p:nvPr/>
        </p:nvSpPr>
        <p:spPr>
          <a:xfrm>
            <a:off x="2627545" y="2038525"/>
            <a:ext cx="1571647" cy="1268834"/>
          </a:xfrm>
          <a:prstGeom prst="triangle">
            <a:avLst/>
          </a:prstGeom>
          <a:solidFill>
            <a:srgbClr val="EE79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Hexagon 14"/>
          <p:cNvSpPr/>
          <p:nvPr/>
        </p:nvSpPr>
        <p:spPr>
          <a:xfrm>
            <a:off x="1457760" y="2069900"/>
            <a:ext cx="1093452" cy="984964"/>
          </a:xfrm>
          <a:prstGeom prst="hexagon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0489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85849" y="1895475"/>
            <a:ext cx="3705226" cy="4124325"/>
          </a:xfrm>
          <a:prstGeom prst="rect">
            <a:avLst/>
          </a:prstGeom>
          <a:solidFill>
            <a:srgbClr val="C7E8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8094B01A-2D69-4D0D-A799-86B75F7607F7}"/>
              </a:ext>
            </a:extLst>
          </p:cNvPr>
          <p:cNvCxnSpPr/>
          <p:nvPr/>
        </p:nvCxnSpPr>
        <p:spPr>
          <a:xfrm>
            <a:off x="2944600" y="2452587"/>
            <a:ext cx="1013956" cy="982495"/>
          </a:xfrm>
          <a:prstGeom prst="line">
            <a:avLst/>
          </a:prstGeom>
          <a:ln w="76200">
            <a:solidFill>
              <a:srgbClr val="0052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8094B01A-2D69-4D0D-A799-86B75F7607F7}"/>
              </a:ext>
            </a:extLst>
          </p:cNvPr>
          <p:cNvCxnSpPr/>
          <p:nvPr/>
        </p:nvCxnSpPr>
        <p:spPr>
          <a:xfrm flipV="1">
            <a:off x="1890283" y="2466738"/>
            <a:ext cx="1002450" cy="1021377"/>
          </a:xfrm>
          <a:prstGeom prst="line">
            <a:avLst/>
          </a:prstGeom>
          <a:ln w="76200">
            <a:solidFill>
              <a:srgbClr val="0052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6" name="Picture 6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2250" y="532799"/>
            <a:ext cx="702000" cy="702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967445" y="1346025"/>
            <a:ext cx="717685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kern="0" dirty="0">
                <a:solidFill>
                  <a:srgbClr val="000000"/>
                </a:solidFill>
              </a:rPr>
              <a:t>Which dots should I join up to make a pair of perpendicular lines?</a:t>
            </a:r>
          </a:p>
        </p:txBody>
      </p:sp>
      <p:sp>
        <p:nvSpPr>
          <p:cNvPr id="4" name="Rectangle 3"/>
          <p:cNvSpPr/>
          <p:nvPr/>
        </p:nvSpPr>
        <p:spPr>
          <a:xfrm>
            <a:off x="4913469" y="1807533"/>
            <a:ext cx="311117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kern="0" dirty="0">
                <a:solidFill>
                  <a:srgbClr val="000000"/>
                </a:solidFill>
              </a:rPr>
              <a:t>Remember, we can label lines by naming them after the points they start and end at.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000624" y="3138714"/>
            <a:ext cx="3143680" cy="1090386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5067299" y="3339881"/>
            <a:ext cx="30444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kern="0" dirty="0"/>
              <a:t>Lines </a:t>
            </a:r>
            <a:r>
              <a:rPr lang="en-GB" b="1" kern="0" dirty="0"/>
              <a:t>AB</a:t>
            </a:r>
            <a:r>
              <a:rPr lang="en-GB" kern="0" dirty="0"/>
              <a:t> and </a:t>
            </a:r>
            <a:r>
              <a:rPr lang="en-GB" b="1" kern="0" dirty="0"/>
              <a:t>BD </a:t>
            </a:r>
            <a:r>
              <a:rPr lang="en-GB" kern="0" dirty="0"/>
              <a:t>will be perpendicular to each other.</a:t>
            </a:r>
            <a:endParaRPr lang="en-GB" dirty="0"/>
          </a:p>
        </p:txBody>
      </p:sp>
      <p:grpSp>
        <p:nvGrpSpPr>
          <p:cNvPr id="8" name="Group 7"/>
          <p:cNvGrpSpPr/>
          <p:nvPr/>
        </p:nvGrpSpPr>
        <p:grpSpPr>
          <a:xfrm rot="18852001">
            <a:off x="2116256" y="2663121"/>
            <a:ext cx="1644411" cy="1639910"/>
            <a:chOff x="1422638" y="2196397"/>
            <a:chExt cx="1644411" cy="1639910"/>
          </a:xfrm>
        </p:grpSpPr>
        <p:sp>
          <p:nvSpPr>
            <p:cNvPr id="6" name="Oval 5"/>
            <p:cNvSpPr/>
            <p:nvPr/>
          </p:nvSpPr>
          <p:spPr>
            <a:xfrm>
              <a:off x="2914649" y="2198435"/>
              <a:ext cx="152400" cy="152400"/>
            </a:xfrm>
            <a:prstGeom prst="ellipse">
              <a:avLst/>
            </a:prstGeom>
            <a:solidFill>
              <a:srgbClr val="18A0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Oval 13"/>
            <p:cNvSpPr/>
            <p:nvPr/>
          </p:nvSpPr>
          <p:spPr>
            <a:xfrm>
              <a:off x="2914649" y="3683907"/>
              <a:ext cx="152400" cy="152400"/>
            </a:xfrm>
            <a:prstGeom prst="ellipse">
              <a:avLst/>
            </a:prstGeom>
            <a:solidFill>
              <a:srgbClr val="18A0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Oval 14"/>
            <p:cNvSpPr/>
            <p:nvPr/>
          </p:nvSpPr>
          <p:spPr>
            <a:xfrm>
              <a:off x="1422638" y="2196397"/>
              <a:ext cx="152400" cy="152400"/>
            </a:xfrm>
            <a:prstGeom prst="ellipse">
              <a:avLst/>
            </a:prstGeom>
            <a:solidFill>
              <a:srgbClr val="18A0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7" name="Oval 16"/>
          <p:cNvSpPr/>
          <p:nvPr/>
        </p:nvSpPr>
        <p:spPr>
          <a:xfrm rot="18852001">
            <a:off x="2315356" y="5400352"/>
            <a:ext cx="152400" cy="152400"/>
          </a:xfrm>
          <a:prstGeom prst="ellipse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Oval 17"/>
          <p:cNvSpPr/>
          <p:nvPr/>
        </p:nvSpPr>
        <p:spPr>
          <a:xfrm rot="18852001">
            <a:off x="2742852" y="3336082"/>
            <a:ext cx="152400" cy="152400"/>
          </a:xfrm>
          <a:prstGeom prst="ellipse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1819819" y="3499241"/>
            <a:ext cx="3353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kern="0" dirty="0"/>
              <a:t>A</a:t>
            </a:r>
            <a:endParaRPr lang="en-GB" dirty="0"/>
          </a:p>
        </p:txBody>
      </p:sp>
      <p:sp>
        <p:nvSpPr>
          <p:cNvPr id="20" name="Rectangle 19"/>
          <p:cNvSpPr/>
          <p:nvPr/>
        </p:nvSpPr>
        <p:spPr>
          <a:xfrm>
            <a:off x="2916774" y="2143287"/>
            <a:ext cx="3273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kern="0" dirty="0" smtClean="0"/>
              <a:t>B</a:t>
            </a:r>
            <a:endParaRPr lang="en-GB" dirty="0"/>
          </a:p>
        </p:txBody>
      </p:sp>
      <p:sp>
        <p:nvSpPr>
          <p:cNvPr id="21" name="Rectangle 20"/>
          <p:cNvSpPr/>
          <p:nvPr/>
        </p:nvSpPr>
        <p:spPr>
          <a:xfrm>
            <a:off x="3980532" y="3432941"/>
            <a:ext cx="3465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kern="0" dirty="0"/>
              <a:t>D</a:t>
            </a:r>
            <a:endParaRPr lang="en-GB" dirty="0"/>
          </a:p>
        </p:txBody>
      </p:sp>
      <p:sp>
        <p:nvSpPr>
          <p:cNvPr id="22" name="Rectangle 21"/>
          <p:cNvSpPr/>
          <p:nvPr/>
        </p:nvSpPr>
        <p:spPr>
          <a:xfrm>
            <a:off x="2819052" y="3363047"/>
            <a:ext cx="3353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kern="0" dirty="0" smtClean="0"/>
              <a:t>C</a:t>
            </a:r>
            <a:endParaRPr lang="en-GB" dirty="0"/>
          </a:p>
        </p:txBody>
      </p:sp>
      <p:sp>
        <p:nvSpPr>
          <p:cNvPr id="23" name="Rectangle 22"/>
          <p:cNvSpPr/>
          <p:nvPr/>
        </p:nvSpPr>
        <p:spPr>
          <a:xfrm>
            <a:off x="2391556" y="5423195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 smtClean="0"/>
              <a:t>E</a:t>
            </a:r>
            <a:endParaRPr lang="en-GB" b="1" dirty="0"/>
          </a:p>
        </p:txBody>
      </p:sp>
      <p:sp>
        <p:nvSpPr>
          <p:cNvPr id="33" name="Rectangle 32"/>
          <p:cNvSpPr/>
          <p:nvPr/>
        </p:nvSpPr>
        <p:spPr>
          <a:xfrm>
            <a:off x="445574" y="702863"/>
            <a:ext cx="3434448" cy="355276"/>
          </a:xfrm>
          <a:prstGeom prst="rect">
            <a:avLst/>
          </a:prstGeom>
          <a:solidFill>
            <a:srgbClr val="072F54"/>
          </a:solidFill>
        </p:spPr>
        <p:txBody>
          <a:bodyPr wrap="square" lIns="180000" tIns="36000" rIns="180000" bIns="72000" anchor="ctr">
            <a:spAutoFit/>
          </a:bodyPr>
          <a:lstStyle/>
          <a:p>
            <a:r>
              <a:rPr lang="en-GB" altLang="en-US" sz="1600" b="1" dirty="0" smtClean="0">
                <a:solidFill>
                  <a:schemeClr val="bg1"/>
                </a:solidFill>
              </a:rPr>
              <a:t>Parallel and Perpendicular Lines</a:t>
            </a:r>
            <a:endParaRPr lang="en-GB" sz="1600" b="1" dirty="0">
              <a:solidFill>
                <a:schemeClr val="bg1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3918122" y="702863"/>
            <a:ext cx="1063301" cy="355276"/>
          </a:xfrm>
          <a:prstGeom prst="rect">
            <a:avLst/>
          </a:prstGeom>
          <a:solidFill>
            <a:srgbClr val="007AC3"/>
          </a:solidFill>
        </p:spPr>
        <p:txBody>
          <a:bodyPr wrap="square" lIns="180000" tIns="36000" rIns="180000" bIns="72000" anchor="ctr">
            <a:spAutoFit/>
          </a:bodyPr>
          <a:lstStyle/>
          <a:p>
            <a:pPr algn="ctr"/>
            <a:r>
              <a:rPr lang="en-GB" altLang="en-US" sz="1600" b="1" dirty="0" smtClean="0">
                <a:solidFill>
                  <a:schemeClr val="bg1"/>
                </a:solidFill>
              </a:rPr>
              <a:t>Deeper</a:t>
            </a:r>
            <a:endParaRPr lang="en-GB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7238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3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639627" y="1735749"/>
            <a:ext cx="5734051" cy="2657476"/>
          </a:xfrm>
          <a:prstGeom prst="rect">
            <a:avLst/>
          </a:prstGeom>
          <a:solidFill>
            <a:srgbClr val="C7E8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6" name="Picture 6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2250" y="532799"/>
            <a:ext cx="702000" cy="702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967445" y="1269825"/>
            <a:ext cx="717685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kern="0" dirty="0">
                <a:solidFill>
                  <a:srgbClr val="000000"/>
                </a:solidFill>
              </a:rPr>
              <a:t>Which statements about this shape are </a:t>
            </a:r>
            <a:r>
              <a:rPr lang="en-GB" b="1" kern="0" dirty="0">
                <a:solidFill>
                  <a:srgbClr val="000000"/>
                </a:solidFill>
              </a:rPr>
              <a:t>false</a:t>
            </a:r>
            <a:r>
              <a:rPr lang="en-GB" kern="0" dirty="0">
                <a:solidFill>
                  <a:srgbClr val="000000"/>
                </a:solidFill>
              </a:rPr>
              <a:t>?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639628" y="4600576"/>
            <a:ext cx="5734050" cy="1479942"/>
          </a:xfrm>
          <a:prstGeom prst="rect">
            <a:avLst/>
          </a:prstGeom>
          <a:solidFill>
            <a:schemeClr val="bg1"/>
          </a:solidFill>
          <a:ln w="38100">
            <a:solidFill>
              <a:srgbClr val="007AC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1763997" y="4724563"/>
            <a:ext cx="638030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kern="0" dirty="0"/>
              <a:t>Line BD is parallel to line AC.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kern="0" dirty="0"/>
              <a:t>Line AB is perpendicular to BD. </a:t>
            </a:r>
            <a:endParaRPr lang="en-GB" kern="0" dirty="0" smtClean="0"/>
          </a:p>
          <a:p>
            <a:pPr marL="285750" lvl="0" indent="-285750"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kern="0" dirty="0" smtClean="0"/>
              <a:t>Line </a:t>
            </a:r>
            <a:r>
              <a:rPr lang="en-GB" kern="0" dirty="0"/>
              <a:t>AB is parallel to line CD. 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kern="0" dirty="0"/>
              <a:t>Line AB is not perpendicular to any other lines.</a:t>
            </a:r>
          </a:p>
          <a:p>
            <a:r>
              <a:rPr lang="en-GB" kern="0" dirty="0" smtClean="0"/>
              <a:t>.</a:t>
            </a:r>
            <a:endParaRPr lang="en-GB" dirty="0"/>
          </a:p>
        </p:txBody>
      </p:sp>
      <p:sp>
        <p:nvSpPr>
          <p:cNvPr id="10" name="Rectangle 9"/>
          <p:cNvSpPr/>
          <p:nvPr/>
        </p:nvSpPr>
        <p:spPr>
          <a:xfrm>
            <a:off x="2906882" y="2255241"/>
            <a:ext cx="3353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kern="0" dirty="0"/>
              <a:t>A</a:t>
            </a:r>
            <a:endParaRPr lang="en-GB" dirty="0"/>
          </a:p>
        </p:txBody>
      </p:sp>
      <p:sp>
        <p:nvSpPr>
          <p:cNvPr id="20" name="Rectangle 19"/>
          <p:cNvSpPr/>
          <p:nvPr/>
        </p:nvSpPr>
        <p:spPr>
          <a:xfrm>
            <a:off x="5763470" y="1785829"/>
            <a:ext cx="3273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kern="0" dirty="0" smtClean="0"/>
              <a:t>B</a:t>
            </a:r>
            <a:endParaRPr lang="en-GB" dirty="0"/>
          </a:p>
        </p:txBody>
      </p:sp>
      <p:sp>
        <p:nvSpPr>
          <p:cNvPr id="21" name="Rectangle 20"/>
          <p:cNvSpPr/>
          <p:nvPr/>
        </p:nvSpPr>
        <p:spPr>
          <a:xfrm>
            <a:off x="3980532" y="3432941"/>
            <a:ext cx="3465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kern="0" dirty="0"/>
              <a:t>D</a:t>
            </a:r>
            <a:endParaRPr lang="en-GB" dirty="0"/>
          </a:p>
        </p:txBody>
      </p:sp>
      <p:sp>
        <p:nvSpPr>
          <p:cNvPr id="22" name="Rectangle 21"/>
          <p:cNvSpPr/>
          <p:nvPr/>
        </p:nvSpPr>
        <p:spPr>
          <a:xfrm>
            <a:off x="2885379" y="3911254"/>
            <a:ext cx="3353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kern="0" dirty="0" smtClean="0"/>
              <a:t>C</a:t>
            </a:r>
            <a:endParaRPr lang="en-GB" dirty="0"/>
          </a:p>
        </p:txBody>
      </p:sp>
      <p:sp>
        <p:nvSpPr>
          <p:cNvPr id="25" name="Flowchart: Manual Input 24">
            <a:extLst>
              <a:ext uri="{FF2B5EF4-FFF2-40B4-BE49-F238E27FC236}">
                <a16:creationId xmlns:a16="http://schemas.microsoft.com/office/drawing/2014/main" id="{448E4ECA-4CF1-4CEA-BB94-5A2D17E59539}"/>
              </a:ext>
            </a:extLst>
          </p:cNvPr>
          <p:cNvSpPr/>
          <p:nvPr/>
        </p:nvSpPr>
        <p:spPr>
          <a:xfrm>
            <a:off x="3216154" y="1927043"/>
            <a:ext cx="2536166" cy="2235977"/>
          </a:xfrm>
          <a:prstGeom prst="flowChartManualInput">
            <a:avLst/>
          </a:prstGeom>
          <a:solidFill>
            <a:srgbClr val="0052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26" name="Rectangle 25"/>
          <p:cNvSpPr/>
          <p:nvPr/>
        </p:nvSpPr>
        <p:spPr>
          <a:xfrm>
            <a:off x="5747747" y="3902648"/>
            <a:ext cx="3465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kern="0" dirty="0"/>
              <a:t>D</a:t>
            </a:r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5257464" y="4961690"/>
            <a:ext cx="3834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400" b="1" kern="0" dirty="0">
                <a:solidFill>
                  <a:srgbClr val="FF0000"/>
                </a:solidFill>
                <a:sym typeface="Wingdings 2" panose="05020102010507070707" pitchFamily="18" charset="2"/>
              </a:rPr>
              <a:t></a:t>
            </a:r>
            <a:endParaRPr lang="en-GB" sz="2400" b="1" kern="0" dirty="0">
              <a:solidFill>
                <a:srgbClr val="FF0000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5084795" y="5243684"/>
            <a:ext cx="3834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400" b="1" kern="0" dirty="0">
                <a:solidFill>
                  <a:srgbClr val="FF0000"/>
                </a:solidFill>
                <a:sym typeface="Wingdings 2" panose="05020102010507070707" pitchFamily="18" charset="2"/>
              </a:rPr>
              <a:t></a:t>
            </a:r>
            <a:endParaRPr lang="en-GB" sz="2400" b="1" kern="0" dirty="0">
              <a:solidFill>
                <a:srgbClr val="FF0000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445574" y="702863"/>
            <a:ext cx="3434448" cy="355276"/>
          </a:xfrm>
          <a:prstGeom prst="rect">
            <a:avLst/>
          </a:prstGeom>
          <a:solidFill>
            <a:srgbClr val="072F54"/>
          </a:solidFill>
        </p:spPr>
        <p:txBody>
          <a:bodyPr wrap="square" lIns="180000" tIns="36000" rIns="180000" bIns="72000" anchor="ctr">
            <a:spAutoFit/>
          </a:bodyPr>
          <a:lstStyle/>
          <a:p>
            <a:r>
              <a:rPr lang="en-GB" altLang="en-US" sz="1600" b="1" dirty="0" smtClean="0">
                <a:solidFill>
                  <a:schemeClr val="bg1"/>
                </a:solidFill>
              </a:rPr>
              <a:t>Parallel and Perpendicular Lines</a:t>
            </a:r>
            <a:endParaRPr lang="en-GB" sz="1600" b="1" dirty="0">
              <a:solidFill>
                <a:schemeClr val="bg1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3918122" y="702863"/>
            <a:ext cx="1063301" cy="355276"/>
          </a:xfrm>
          <a:prstGeom prst="rect">
            <a:avLst/>
          </a:prstGeom>
          <a:solidFill>
            <a:srgbClr val="007AC3"/>
          </a:solidFill>
        </p:spPr>
        <p:txBody>
          <a:bodyPr wrap="square" lIns="180000" tIns="36000" rIns="180000" bIns="72000" anchor="ctr">
            <a:spAutoFit/>
          </a:bodyPr>
          <a:lstStyle/>
          <a:p>
            <a:pPr algn="ctr"/>
            <a:r>
              <a:rPr lang="en-GB" altLang="en-US" sz="1600" b="1" dirty="0" smtClean="0">
                <a:solidFill>
                  <a:schemeClr val="bg1"/>
                </a:solidFill>
              </a:rPr>
              <a:t>Deeper</a:t>
            </a:r>
            <a:endParaRPr lang="en-GB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0334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4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28" grpId="0"/>
      <p:bldP spid="28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45"/>
          <p:cNvSpPr/>
          <p:nvPr/>
        </p:nvSpPr>
        <p:spPr>
          <a:xfrm>
            <a:off x="1383678" y="2061054"/>
            <a:ext cx="6436345" cy="548796"/>
          </a:xfrm>
          <a:prstGeom prst="rect">
            <a:avLst/>
          </a:prstGeom>
          <a:solidFill>
            <a:schemeClr val="bg1"/>
          </a:solidFill>
          <a:ln w="38100">
            <a:solidFill>
              <a:srgbClr val="007AC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74" name="Picture 7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2250" y="532799"/>
            <a:ext cx="702000" cy="702000"/>
          </a:xfrm>
          <a:prstGeom prst="rect">
            <a:avLst/>
          </a:prstGeom>
        </p:spPr>
      </p:pic>
      <p:sp>
        <p:nvSpPr>
          <p:cNvPr id="75" name="Rectangle 74"/>
          <p:cNvSpPr/>
          <p:nvPr/>
        </p:nvSpPr>
        <p:spPr>
          <a:xfrm>
            <a:off x="3913851" y="702863"/>
            <a:ext cx="1141417" cy="355276"/>
          </a:xfrm>
          <a:prstGeom prst="rect">
            <a:avLst/>
          </a:prstGeom>
          <a:solidFill>
            <a:srgbClr val="00529C"/>
          </a:solidFill>
        </p:spPr>
        <p:txBody>
          <a:bodyPr wrap="square" lIns="180000" tIns="36000" rIns="180000" bIns="72000" anchor="ctr">
            <a:spAutoFit/>
          </a:bodyPr>
          <a:lstStyle/>
          <a:p>
            <a:pPr algn="ctr"/>
            <a:r>
              <a:rPr lang="en-GB" altLang="en-US" sz="1600" b="1" dirty="0" smtClean="0">
                <a:solidFill>
                  <a:schemeClr val="bg1"/>
                </a:solidFill>
              </a:rPr>
              <a:t>Deepest</a:t>
            </a:r>
            <a:endParaRPr lang="en-GB" sz="1600" b="1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27902" y="1321312"/>
            <a:ext cx="738522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kern="0" dirty="0">
                <a:solidFill>
                  <a:srgbClr val="000000"/>
                </a:solidFill>
              </a:rPr>
              <a:t>We can prove that lines are parallel by continuing them and showing that they will not meet</a:t>
            </a:r>
            <a:r>
              <a:rPr lang="en-GB" kern="0" dirty="0" smtClean="0">
                <a:solidFill>
                  <a:srgbClr val="000000"/>
                </a:solidFill>
              </a:rPr>
              <a:t>.</a:t>
            </a:r>
          </a:p>
          <a:p>
            <a:pPr lvl="0"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kern="0" dirty="0">
              <a:solidFill>
                <a:srgbClr val="000000"/>
              </a:solidFill>
            </a:endParaRPr>
          </a:p>
          <a:p>
            <a:pPr lvl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kern="0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383679" y="2745401"/>
            <a:ext cx="6436345" cy="3248268"/>
          </a:xfrm>
          <a:prstGeom prst="rect">
            <a:avLst/>
          </a:prstGeom>
          <a:solidFill>
            <a:srgbClr val="C7E8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Rectangle 32"/>
          <p:cNvSpPr/>
          <p:nvPr/>
        </p:nvSpPr>
        <p:spPr>
          <a:xfrm>
            <a:off x="445574" y="702863"/>
            <a:ext cx="3434448" cy="355276"/>
          </a:xfrm>
          <a:prstGeom prst="rect">
            <a:avLst/>
          </a:prstGeom>
          <a:solidFill>
            <a:srgbClr val="072F54"/>
          </a:solidFill>
        </p:spPr>
        <p:txBody>
          <a:bodyPr wrap="square" lIns="180000" tIns="36000" rIns="180000" bIns="72000" anchor="ctr">
            <a:spAutoFit/>
          </a:bodyPr>
          <a:lstStyle/>
          <a:p>
            <a:r>
              <a:rPr lang="en-GB" altLang="en-US" sz="1600" b="1" dirty="0" smtClean="0">
                <a:solidFill>
                  <a:schemeClr val="bg1"/>
                </a:solidFill>
              </a:rPr>
              <a:t>Parallel and Perpendicular Lines</a:t>
            </a:r>
            <a:endParaRPr lang="en-GB" sz="1600" b="1" dirty="0">
              <a:solidFill>
                <a:schemeClr val="bg1"/>
              </a:solidFill>
            </a:endParaRP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8094B01A-2D69-4D0D-A799-86B75F7607F7}"/>
              </a:ext>
            </a:extLst>
          </p:cNvPr>
          <p:cNvCxnSpPr/>
          <p:nvPr/>
        </p:nvCxnSpPr>
        <p:spPr>
          <a:xfrm>
            <a:off x="2789560" y="3425837"/>
            <a:ext cx="1560725" cy="651607"/>
          </a:xfrm>
          <a:prstGeom prst="line">
            <a:avLst/>
          </a:prstGeom>
          <a:ln w="76200">
            <a:solidFill>
              <a:srgbClr val="0052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8094B01A-2D69-4D0D-A799-86B75F7607F7}"/>
              </a:ext>
            </a:extLst>
          </p:cNvPr>
          <p:cNvCxnSpPr/>
          <p:nvPr/>
        </p:nvCxnSpPr>
        <p:spPr>
          <a:xfrm flipV="1">
            <a:off x="2278086" y="4951424"/>
            <a:ext cx="2072199" cy="711"/>
          </a:xfrm>
          <a:prstGeom prst="line">
            <a:avLst/>
          </a:prstGeom>
          <a:ln w="76200">
            <a:solidFill>
              <a:srgbClr val="0052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8094B01A-2D69-4D0D-A799-86B75F7607F7}"/>
              </a:ext>
            </a:extLst>
          </p:cNvPr>
          <p:cNvCxnSpPr/>
          <p:nvPr/>
        </p:nvCxnSpPr>
        <p:spPr>
          <a:xfrm>
            <a:off x="2789560" y="3425837"/>
            <a:ext cx="3639815" cy="1525587"/>
          </a:xfrm>
          <a:prstGeom prst="line">
            <a:avLst/>
          </a:prstGeom>
          <a:ln w="76200">
            <a:solidFill>
              <a:srgbClr val="0052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8094B01A-2D69-4D0D-A799-86B75F7607F7}"/>
              </a:ext>
            </a:extLst>
          </p:cNvPr>
          <p:cNvCxnSpPr/>
          <p:nvPr/>
        </p:nvCxnSpPr>
        <p:spPr>
          <a:xfrm flipV="1">
            <a:off x="2278086" y="4951424"/>
            <a:ext cx="4151289" cy="712"/>
          </a:xfrm>
          <a:prstGeom prst="line">
            <a:avLst/>
          </a:prstGeom>
          <a:ln w="76200">
            <a:solidFill>
              <a:srgbClr val="0052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40"/>
          <p:cNvSpPr/>
          <p:nvPr/>
        </p:nvSpPr>
        <p:spPr>
          <a:xfrm>
            <a:off x="1801342" y="2138491"/>
            <a:ext cx="56162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kern="0" dirty="0">
                <a:solidFill>
                  <a:srgbClr val="000000"/>
                </a:solidFill>
              </a:rPr>
              <a:t>If I continue these lines, will they meet eventually?</a:t>
            </a:r>
          </a:p>
        </p:txBody>
      </p:sp>
    </p:spTree>
    <p:extLst>
      <p:ext uri="{BB962C8B-B14F-4D97-AF65-F5344CB8AC3E}">
        <p14:creationId xmlns:p14="http://schemas.microsoft.com/office/powerpoint/2010/main" val="4195136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Picture 7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2250" y="532799"/>
            <a:ext cx="702000" cy="702000"/>
          </a:xfrm>
          <a:prstGeom prst="rect">
            <a:avLst/>
          </a:prstGeom>
        </p:spPr>
      </p:pic>
      <p:sp>
        <p:nvSpPr>
          <p:cNvPr id="75" name="Rectangle 74"/>
          <p:cNvSpPr/>
          <p:nvPr/>
        </p:nvSpPr>
        <p:spPr>
          <a:xfrm>
            <a:off x="3913851" y="702863"/>
            <a:ext cx="1141417" cy="355276"/>
          </a:xfrm>
          <a:prstGeom prst="rect">
            <a:avLst/>
          </a:prstGeom>
          <a:solidFill>
            <a:srgbClr val="00529C"/>
          </a:solidFill>
        </p:spPr>
        <p:txBody>
          <a:bodyPr wrap="square" lIns="180000" tIns="36000" rIns="180000" bIns="72000" anchor="ctr">
            <a:spAutoFit/>
          </a:bodyPr>
          <a:lstStyle/>
          <a:p>
            <a:pPr algn="ctr"/>
            <a:r>
              <a:rPr lang="en-GB" altLang="en-US" sz="1600" b="1" dirty="0" smtClean="0">
                <a:solidFill>
                  <a:schemeClr val="bg1"/>
                </a:solidFill>
              </a:rPr>
              <a:t>Deepest</a:t>
            </a:r>
            <a:endParaRPr lang="en-GB" sz="1600" b="1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238251" y="1321312"/>
            <a:ext cx="658177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kern="0" dirty="0">
                <a:solidFill>
                  <a:srgbClr val="000000"/>
                </a:solidFill>
              </a:rPr>
              <a:t>Identify a pair of parallel lines and a pair of perpendicular lines in this picture:</a:t>
            </a:r>
          </a:p>
          <a:p>
            <a:pPr lvl="0"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kern="0" dirty="0">
              <a:solidFill>
                <a:srgbClr val="000000"/>
              </a:solidFill>
            </a:endParaRPr>
          </a:p>
          <a:p>
            <a:pPr lvl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kern="0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383679" y="2028825"/>
            <a:ext cx="6436345" cy="3964844"/>
          </a:xfrm>
          <a:prstGeom prst="rect">
            <a:avLst/>
          </a:prstGeom>
          <a:solidFill>
            <a:srgbClr val="C7E8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Rectangle 32"/>
          <p:cNvSpPr/>
          <p:nvPr/>
        </p:nvSpPr>
        <p:spPr>
          <a:xfrm>
            <a:off x="445574" y="702863"/>
            <a:ext cx="3434448" cy="355276"/>
          </a:xfrm>
          <a:prstGeom prst="rect">
            <a:avLst/>
          </a:prstGeom>
          <a:solidFill>
            <a:srgbClr val="072F54"/>
          </a:solidFill>
        </p:spPr>
        <p:txBody>
          <a:bodyPr wrap="square" lIns="180000" tIns="36000" rIns="180000" bIns="72000" anchor="ctr">
            <a:spAutoFit/>
          </a:bodyPr>
          <a:lstStyle/>
          <a:p>
            <a:r>
              <a:rPr lang="en-GB" altLang="en-US" sz="1600" b="1" dirty="0" smtClean="0">
                <a:solidFill>
                  <a:schemeClr val="bg1"/>
                </a:solidFill>
              </a:rPr>
              <a:t>Parallel and Perpendicular Lines</a:t>
            </a:r>
            <a:endParaRPr lang="en-GB" sz="1600" b="1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0035" y="2276474"/>
            <a:ext cx="2221140" cy="3385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887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Mastery PowerPoint Template" id="{26ABE87F-6999-4AC2-83E7-D67324E079CB}" vid="{C4B83C07-8A97-4B28-9E3D-CD8D69B18D3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199</TotalTime>
  <Words>305</Words>
  <Application>Microsoft Office PowerPoint</Application>
  <PresentationFormat>On-screen Show (4:3)</PresentationFormat>
  <Paragraphs>56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Calibri</vt:lpstr>
      <vt:lpstr>Wingdings 2</vt:lpstr>
      <vt:lpstr>Twinkl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Emma Canlin</dc:creator>
  <cp:lastModifiedBy>MissEPearsall</cp:lastModifiedBy>
  <cp:revision>26</cp:revision>
  <dcterms:created xsi:type="dcterms:W3CDTF">2019-05-07T12:42:58Z</dcterms:created>
  <dcterms:modified xsi:type="dcterms:W3CDTF">2020-07-01T08:56:24Z</dcterms:modified>
</cp:coreProperties>
</file>