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77" r:id="rId5"/>
  </p:sldMasterIdLst>
  <p:notesMasterIdLst>
    <p:notesMasterId r:id="rId23"/>
  </p:notesMasterIdLst>
  <p:sldIdLst>
    <p:sldId id="271" r:id="rId6"/>
    <p:sldId id="410" r:id="rId7"/>
    <p:sldId id="411" r:id="rId8"/>
    <p:sldId id="412" r:id="rId9"/>
    <p:sldId id="413" r:id="rId10"/>
    <p:sldId id="414" r:id="rId11"/>
    <p:sldId id="415" r:id="rId12"/>
    <p:sldId id="416" r:id="rId13"/>
    <p:sldId id="417" r:id="rId14"/>
    <p:sldId id="422" r:id="rId15"/>
    <p:sldId id="423" r:id="rId16"/>
    <p:sldId id="418" r:id="rId17"/>
    <p:sldId id="419" r:id="rId18"/>
    <p:sldId id="420" r:id="rId19"/>
    <p:sldId id="421" r:id="rId20"/>
    <p:sldId id="424" r:id="rId21"/>
    <p:sldId id="425" r:id="rId2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pos="316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4489" autoAdjust="0"/>
  </p:normalViewPr>
  <p:slideViewPr>
    <p:cSldViewPr snapToGrid="0" showGuides="1">
      <p:cViewPr varScale="1">
        <p:scale>
          <a:sx n="72" d="100"/>
          <a:sy n="72" d="100"/>
        </p:scale>
        <p:origin x="1176" y="66"/>
      </p:cViewPr>
      <p:guideLst>
        <p:guide orient="horz" pos="2409"/>
        <p:guide pos="3165"/>
      </p:guideLst>
    </p:cSldViewPr>
  </p:slideViewPr>
  <p:outlineViewPr>
    <p:cViewPr>
      <p:scale>
        <a:sx n="33" d="100"/>
        <a:sy n="33" d="100"/>
      </p:scale>
      <p:origin x="0" y="-138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11AF-8457-4785-B190-D31CD4FDE7A1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FB06-1D9B-4317-BE37-4218AB785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05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3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227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293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70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7592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901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1407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07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25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998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867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156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133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715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195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1FB06-1D9B-4317-BE37-4218AB7856F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091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4617" y="104674"/>
            <a:ext cx="958007" cy="958007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046053" y="6520171"/>
            <a:ext cx="2475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© White</a:t>
            </a:r>
            <a:r>
              <a:rPr lang="en-GB" sz="1200" baseline="0" dirty="0"/>
              <a:t> Rose Maths 2019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43179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39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88194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1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 userDrawn="1"/>
        </p:nvSpPr>
        <p:spPr>
          <a:xfrm>
            <a:off x="-1" y="0"/>
            <a:ext cx="9906001" cy="1695450"/>
          </a:xfrm>
          <a:prstGeom prst="rect">
            <a:avLst/>
          </a:prstGeom>
          <a:solidFill>
            <a:srgbClr val="00929F">
              <a:alpha val="1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Freeform: Shape 24"/>
          <p:cNvSpPr/>
          <p:nvPr userDrawn="1"/>
        </p:nvSpPr>
        <p:spPr>
          <a:xfrm>
            <a:off x="-495301" y="1163488"/>
            <a:ext cx="10896600" cy="695325"/>
          </a:xfrm>
          <a:custGeom>
            <a:avLst/>
            <a:gdLst>
              <a:gd name="connsiteX0" fmla="*/ 0 w 10536072"/>
              <a:gd name="connsiteY0" fmla="*/ 122830 h 648269"/>
              <a:gd name="connsiteX1" fmla="*/ 10536072 w 10536072"/>
              <a:gd name="connsiteY1" fmla="*/ 0 h 648269"/>
              <a:gd name="connsiteX2" fmla="*/ 10522424 w 10536072"/>
              <a:gd name="connsiteY2" fmla="*/ 580030 h 648269"/>
              <a:gd name="connsiteX3" fmla="*/ 6824 w 10536072"/>
              <a:gd name="connsiteY3" fmla="*/ 648269 h 648269"/>
              <a:gd name="connsiteX4" fmla="*/ 0 w 10536072"/>
              <a:gd name="connsiteY4" fmla="*/ 122830 h 648269"/>
              <a:gd name="connsiteX0" fmla="*/ 88752 w 10529289"/>
              <a:gd name="connsiteY0" fmla="*/ 107912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107912 h 648269"/>
              <a:gd name="connsiteX0" fmla="*/ 88752 w 10529289"/>
              <a:gd name="connsiteY0" fmla="*/ 70619 h 648269"/>
              <a:gd name="connsiteX1" fmla="*/ 10529289 w 10529289"/>
              <a:gd name="connsiteY1" fmla="*/ 0 h 648269"/>
              <a:gd name="connsiteX2" fmla="*/ 10515641 w 10529289"/>
              <a:gd name="connsiteY2" fmla="*/ 580030 h 648269"/>
              <a:gd name="connsiteX3" fmla="*/ 41 w 10529289"/>
              <a:gd name="connsiteY3" fmla="*/ 648269 h 648269"/>
              <a:gd name="connsiteX4" fmla="*/ 88752 w 10529289"/>
              <a:gd name="connsiteY4" fmla="*/ 70619 h 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29289" h="648269">
                <a:moveTo>
                  <a:pt x="88752" y="70619"/>
                </a:moveTo>
                <a:lnTo>
                  <a:pt x="10529289" y="0"/>
                </a:lnTo>
                <a:lnTo>
                  <a:pt x="10515641" y="580030"/>
                </a:lnTo>
                <a:lnTo>
                  <a:pt x="41" y="648269"/>
                </a:lnTo>
                <a:cubicBezTo>
                  <a:pt x="-2234" y="473123"/>
                  <a:pt x="91027" y="245765"/>
                  <a:pt x="88752" y="70619"/>
                </a:cubicBezTo>
                <a:close/>
              </a:path>
            </a:pathLst>
          </a:custGeom>
          <a:solidFill>
            <a:srgbClr val="1D3A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9" name="Freeform: Shape 23"/>
          <p:cNvSpPr/>
          <p:nvPr userDrawn="1"/>
        </p:nvSpPr>
        <p:spPr>
          <a:xfrm>
            <a:off x="-495301" y="642767"/>
            <a:ext cx="5587365" cy="722630"/>
          </a:xfrm>
          <a:custGeom>
            <a:avLst/>
            <a:gdLst>
              <a:gd name="connsiteX0" fmla="*/ 27296 w 4189863"/>
              <a:gd name="connsiteY0" fmla="*/ 47767 h 689212"/>
              <a:gd name="connsiteX1" fmla="*/ 4060209 w 4189863"/>
              <a:gd name="connsiteY1" fmla="*/ 0 h 689212"/>
              <a:gd name="connsiteX2" fmla="*/ 4189863 w 4189863"/>
              <a:gd name="connsiteY2" fmla="*/ 689212 h 689212"/>
              <a:gd name="connsiteX3" fmla="*/ 0 w 4189863"/>
              <a:gd name="connsiteY3" fmla="*/ 627797 h 689212"/>
              <a:gd name="connsiteX4" fmla="*/ 27296 w 4189863"/>
              <a:gd name="connsiteY4" fmla="*/ 47767 h 689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89863" h="689212">
                <a:moveTo>
                  <a:pt x="27296" y="47767"/>
                </a:moveTo>
                <a:lnTo>
                  <a:pt x="4060209" y="0"/>
                </a:lnTo>
                <a:lnTo>
                  <a:pt x="4189863" y="689212"/>
                </a:lnTo>
                <a:lnTo>
                  <a:pt x="0" y="627797"/>
                </a:lnTo>
                <a:lnTo>
                  <a:pt x="27296" y="47767"/>
                </a:lnTo>
                <a:close/>
              </a:path>
            </a:pathLst>
          </a:custGeom>
          <a:solidFill>
            <a:srgbClr val="0092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 userDrawn="1"/>
        </p:nvGraphicFramePr>
        <p:xfrm>
          <a:off x="23432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 userDrawn="1"/>
        </p:nvSpPr>
        <p:spPr>
          <a:xfrm>
            <a:off x="169929" y="1311240"/>
            <a:ext cx="4054636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400" dirty="0">
                <a:solidFill>
                  <a:srgbClr val="FFFFFF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Reasoning and Problem Solving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 userDrawn="1"/>
        </p:nvGraphicFramePr>
        <p:xfrm>
          <a:off x="5092064" y="1967040"/>
          <a:ext cx="4621012" cy="4589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01304">
                  <a:extLst>
                    <a:ext uri="{9D8B030D-6E8A-4147-A177-3AD203B41FA5}">
                      <a16:colId xmlns:a16="http://schemas.microsoft.com/office/drawing/2014/main" val="989632053"/>
                    </a:ext>
                  </a:extLst>
                </a:gridCol>
                <a:gridCol w="1519708">
                  <a:extLst>
                    <a:ext uri="{9D8B030D-6E8A-4147-A177-3AD203B41FA5}">
                      <a16:colId xmlns:a16="http://schemas.microsoft.com/office/drawing/2014/main" val="1592275581"/>
                    </a:ext>
                  </a:extLst>
                </a:gridCol>
              </a:tblGrid>
              <a:tr h="45894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29F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467227"/>
                  </a:ext>
                </a:extLst>
              </a:tr>
            </a:tbl>
          </a:graphicData>
        </a:graphic>
      </p:graphicFrame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32042" y="6520171"/>
            <a:ext cx="469212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2">
                    <a:lumMod val="7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fld id="{48BAC8EC-B437-49E7-9790-CFA1DD0E61B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1.tiff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8" t="20592" r="19588" b="20728"/>
          <a:stretch/>
        </p:blipFill>
        <p:spPr bwMode="auto">
          <a:xfrm>
            <a:off x="-21601" y="1"/>
            <a:ext cx="99276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6028"/>
          <a:stretch/>
        </p:blipFill>
        <p:spPr>
          <a:xfrm>
            <a:off x="-21642" y="507002"/>
            <a:ext cx="9393978" cy="591972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/>
          <a:srcRect l="24625"/>
          <a:stretch/>
        </p:blipFill>
        <p:spPr>
          <a:xfrm>
            <a:off x="815048" y="2516983"/>
            <a:ext cx="8105482" cy="1799955"/>
          </a:xfrm>
          <a:prstGeom prst="rect">
            <a:avLst/>
          </a:prstGeom>
        </p:spPr>
      </p:pic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2723914" y="2563703"/>
            <a:ext cx="3930163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Year </a:t>
            </a:r>
            <a:r>
              <a:rPr lang="en-GB" altLang="en-US" sz="240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kumimoji="0" lang="en-GB" altLang="en-US" sz="2400" b="0" i="0" u="none" strike="noStrike" kern="120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altLang="en-US" sz="2400" dirty="0">
                <a:solidFill>
                  <a:srgbClr val="FFFFFF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Spring</a:t>
            </a:r>
            <a:r>
              <a:rPr kumimoji="0" lang="en-GB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Block 1</a:t>
            </a:r>
            <a:endParaRPr kumimoji="0" lang="en-GB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2723914" y="3288325"/>
            <a:ext cx="6116406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400" dirty="0">
                <a:solidFill>
                  <a:srgbClr val="FFFFFF"/>
                </a:solidFill>
                <a:latin typeface="Gill Sans MT" panose="020B0502020104020203" pitchFamily="34" charset="0"/>
                <a:cs typeface="Times New Roman" panose="02020603050405020304" pitchFamily="18" charset="0"/>
              </a:rPr>
              <a:t>Multiplication &amp; Division</a:t>
            </a:r>
            <a:endParaRPr kumimoji="0" lang="en-GB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76" y="210587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49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Pencils come in boxes of 64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 school bought 270 boxes.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Rulers come in packs of 46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 school bought 720 packs.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How many more rulers were ordered than pencils?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578138">
            <a:off x="6373671" y="842746"/>
            <a:ext cx="1273961" cy="180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2297">
            <a:off x="2855293" y="3344660"/>
            <a:ext cx="3753495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977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Here are examples of Dexter’s maths work.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He has made a mistake in each question.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spot it and explain why it’s wrong?</a:t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Correct each calculation.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4752" y="1625801"/>
            <a:ext cx="2412480" cy="201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6008" y="1625801"/>
            <a:ext cx="2312287" cy="2016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1222523"/>
                  </p:ext>
                </p:extLst>
              </p:nvPr>
            </p:nvGraphicFramePr>
            <p:xfrm>
              <a:off x="10062288" y="1594252"/>
              <a:ext cx="2376000" cy="1980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1551503714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582220817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2678437514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4168350038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3012476083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74221152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6482714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2541907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950885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7026973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9501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1222523"/>
                  </p:ext>
                </p:extLst>
              </p:nvPr>
            </p:nvGraphicFramePr>
            <p:xfrm>
              <a:off x="10062288" y="1594252"/>
              <a:ext cx="2376000" cy="1980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1551503714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582220817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2678437514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4168350038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3012476083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74221152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6482714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1538" t="-101538" r="-504615" b="-3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2541907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950885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7026973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950183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8" name="Straight Connector 7"/>
          <p:cNvCxnSpPr/>
          <p:nvPr/>
        </p:nvCxnSpPr>
        <p:spPr>
          <a:xfrm>
            <a:off x="10444804" y="2375400"/>
            <a:ext cx="19934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44804" y="3180285"/>
            <a:ext cx="19934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444804" y="3562879"/>
            <a:ext cx="19934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597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Spot the Mistakes</a:t>
            </a:r>
          </a:p>
          <a:p>
            <a:pPr lvl="0">
              <a:defRPr/>
            </a:pPr>
            <a:endParaRPr lang="en-GB" sz="2800" b="1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spot and correct the errors in the calculation?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216" y="2846809"/>
            <a:ext cx="4036216" cy="3564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7566919"/>
                  </p:ext>
                </p:extLst>
              </p:nvPr>
            </p:nvGraphicFramePr>
            <p:xfrm>
              <a:off x="10062288" y="1594252"/>
              <a:ext cx="2376000" cy="1980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1551503714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582220817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2678437514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4168350038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3012476083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74221152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6482714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2541907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950885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7026973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9501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87566919"/>
                  </p:ext>
                </p:extLst>
              </p:nvPr>
            </p:nvGraphicFramePr>
            <p:xfrm>
              <a:off x="10062288" y="1594252"/>
              <a:ext cx="2376000" cy="1980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1551503714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582220817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2678437514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4168350038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3012476083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74221152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6482714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538" t="-101538" r="-504615" b="-3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2541907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950885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7026973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950183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7" name="Straight Connector 6"/>
          <p:cNvCxnSpPr/>
          <p:nvPr/>
        </p:nvCxnSpPr>
        <p:spPr>
          <a:xfrm>
            <a:off x="10444804" y="2375400"/>
            <a:ext cx="19934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444804" y="3180285"/>
            <a:ext cx="19934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44804" y="3562879"/>
            <a:ext cx="19934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635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Teddy has spilt some paint on his calculation.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are the missing digits?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do you notice?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3857" y="1284617"/>
            <a:ext cx="3665581" cy="3204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7411754"/>
                  </p:ext>
                </p:extLst>
              </p:nvPr>
            </p:nvGraphicFramePr>
            <p:xfrm>
              <a:off x="10062288" y="1594252"/>
              <a:ext cx="2376000" cy="1980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1551503714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582220817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2678437514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4168350038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3012476083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74221152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6482714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2541907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950885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7026973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95018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37411754"/>
                  </p:ext>
                </p:extLst>
              </p:nvPr>
            </p:nvGraphicFramePr>
            <p:xfrm>
              <a:off x="10062288" y="1594252"/>
              <a:ext cx="2376000" cy="1980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96000">
                      <a:extLst>
                        <a:ext uri="{9D8B030D-6E8A-4147-A177-3AD203B41FA5}">
                          <a16:colId xmlns:a16="http://schemas.microsoft.com/office/drawing/2014/main" val="1551503714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582220817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2678437514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4168350038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3012476083"/>
                        </a:ext>
                      </a:extLst>
                    </a:gridCol>
                    <a:gridCol w="396000">
                      <a:extLst>
                        <a:ext uri="{9D8B030D-6E8A-4147-A177-3AD203B41FA5}">
                          <a16:colId xmlns:a16="http://schemas.microsoft.com/office/drawing/2014/main" val="742211527"/>
                        </a:ext>
                      </a:extLst>
                    </a:gridCol>
                  </a:tblGrid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764827141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1538" t="-101538" r="-504615" b="-30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682541907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950885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70269733"/>
                      </a:ext>
                    </a:extLst>
                  </a:tr>
                  <a:tr h="396000"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5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59950183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7" name="Straight Connector 6"/>
          <p:cNvCxnSpPr/>
          <p:nvPr/>
        </p:nvCxnSpPr>
        <p:spPr>
          <a:xfrm>
            <a:off x="10444804" y="2375400"/>
            <a:ext cx="19934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444804" y="3180285"/>
            <a:ext cx="19934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444804" y="3562879"/>
            <a:ext cx="19934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2288" y="3735389"/>
            <a:ext cx="467071" cy="44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434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Jack is calculating 2,240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7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He says you can’t do it because 7 is larger than all of the digits in the number.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Do you agree with Jack?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Explain your answer.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3108543"/>
              </a:xfrm>
              <a:prstGeom prst="rect">
                <a:avLst/>
              </a:prstGeom>
              <a:blipFill>
                <a:blip r:embed="rId3"/>
                <a:stretch>
                  <a:fillRect l="-1590" t="-2157" b="-4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4509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4000" b="1" dirty="0">
                <a:solidFill>
                  <a:prstClr val="black"/>
                </a:solidFill>
                <a:latin typeface="Gill Sans MT" panose="020B0502020104020203" pitchFamily="34" charset="0"/>
              </a:rPr>
              <a:t>Spot the Mistake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and correct the working.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6544" y="2037090"/>
            <a:ext cx="4824000" cy="18395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7226" y="4278630"/>
            <a:ext cx="2238844" cy="1800000"/>
          </a:xfrm>
          <a:prstGeom prst="rect">
            <a:avLst/>
          </a:prstGeom>
        </p:spPr>
      </p:pic>
      <p:graphicFrame>
        <p:nvGraphicFramePr>
          <p:cNvPr id="108" name="Table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113358"/>
              </p:ext>
            </p:extLst>
          </p:nvPr>
        </p:nvGraphicFramePr>
        <p:xfrm>
          <a:off x="10140347" y="200382"/>
          <a:ext cx="1980000" cy="158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15515037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58222081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26784375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16835003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012476083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82714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5419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0885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Gill Sans MT" panose="020B05020201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269733"/>
                  </a:ext>
                </a:extLst>
              </a:tr>
            </a:tbl>
          </a:graphicData>
        </a:graphic>
      </p:graphicFrame>
      <p:grpSp>
        <p:nvGrpSpPr>
          <p:cNvPr id="116" name="Group 115"/>
          <p:cNvGrpSpPr/>
          <p:nvPr/>
        </p:nvGrpSpPr>
        <p:grpSpPr>
          <a:xfrm>
            <a:off x="10522863" y="990895"/>
            <a:ext cx="1597484" cy="407453"/>
            <a:chOff x="10449542" y="2373650"/>
            <a:chExt cx="1597484" cy="407453"/>
          </a:xfrm>
        </p:grpSpPr>
        <p:cxnSp>
          <p:nvCxnSpPr>
            <p:cNvPr id="109" name="Straight Connector 108"/>
            <p:cNvCxnSpPr/>
            <p:nvPr/>
          </p:nvCxnSpPr>
          <p:spPr>
            <a:xfrm flipV="1">
              <a:off x="10449542" y="2373650"/>
              <a:ext cx="1597484" cy="175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10449542" y="2373650"/>
              <a:ext cx="0" cy="40745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17" name="Picture 1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848" y="2634146"/>
            <a:ext cx="739799" cy="721577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849" y="3378206"/>
            <a:ext cx="739799" cy="721577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6850" y="4122267"/>
            <a:ext cx="739799" cy="721577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1854" y="1890086"/>
            <a:ext cx="739799" cy="721577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344640"/>
              </p:ext>
            </p:extLst>
          </p:nvPr>
        </p:nvGraphicFramePr>
        <p:xfrm>
          <a:off x="10981169" y="2234303"/>
          <a:ext cx="6604000" cy="2242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4073570899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557293195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025431377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3526718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Gill Sans MT" panose="020B0502020104020203" pitchFamily="34" charset="0"/>
                        </a:rPr>
                        <a:t>Thousands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Gill Sans MT" panose="020B0502020104020203" pitchFamily="34" charset="0"/>
                        </a:rPr>
                        <a:t>Hundreds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Gill Sans MT" panose="020B0502020104020203" pitchFamily="34" charset="0"/>
                        </a:rPr>
                        <a:t>Tens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Gill Sans MT" panose="020B0502020104020203" pitchFamily="34" charset="0"/>
                        </a:rPr>
                        <a:t>Ones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711756"/>
                  </a:ext>
                </a:extLst>
              </a:tr>
              <a:tr h="1872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9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18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I am thinking of a 3-digit number.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When it is divided by 9, the </a:t>
            </a:r>
          </a:p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remainder is 3</a:t>
            </a:r>
          </a:p>
          <a:p>
            <a:pPr lvl="0" algn="ctr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When it is divided by 2, the</a:t>
            </a:r>
          </a:p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remainder is 1</a:t>
            </a:r>
          </a:p>
          <a:p>
            <a:pPr lvl="0" algn="ctr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When it is divided by 5, the </a:t>
            </a:r>
          </a:p>
          <a:p>
            <a:pPr lvl="0" algn="ctr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remainder is 4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is my number?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669619" y="1589377"/>
            <a:ext cx="4594058" cy="1005840"/>
          </a:xfrm>
          <a:prstGeom prst="roundRect">
            <a:avLst/>
          </a:prstGeom>
          <a:solidFill>
            <a:srgbClr val="70AD47">
              <a:alpha val="20000"/>
            </a:srgbClr>
          </a:solidFill>
          <a:ln w="254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20662" y="2876114"/>
            <a:ext cx="4594058" cy="1005840"/>
          </a:xfrm>
          <a:prstGeom prst="roundRect">
            <a:avLst/>
          </a:prstGeom>
          <a:solidFill>
            <a:srgbClr val="70AD47">
              <a:alpha val="20000"/>
            </a:srgbClr>
          </a:solidFill>
          <a:ln w="254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69619" y="4131974"/>
            <a:ext cx="4594058" cy="1005840"/>
          </a:xfrm>
          <a:prstGeom prst="roundRect">
            <a:avLst/>
          </a:prstGeom>
          <a:solidFill>
            <a:srgbClr val="70AD47">
              <a:alpha val="20000"/>
            </a:srgbClr>
          </a:solidFill>
          <a:ln w="254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7377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45858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4000" b="1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Always, Sometimes, Never?</a:t>
                </a:r>
              </a:p>
              <a:p>
                <a:pPr lvl="0" algn="ctr">
                  <a:defRPr/>
                </a:pPr>
                <a:endParaRPr lang="en-GB" sz="2800" b="1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765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191 remainder 1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How many possible examples can you find?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4585871"/>
              </a:xfrm>
              <a:prstGeom prst="rect">
                <a:avLst/>
              </a:prstGeom>
              <a:blipFill>
                <a:blip r:embed="rId3"/>
                <a:stretch>
                  <a:fillRect l="-2725" t="-2394" b="-27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1776387" y="1567542"/>
            <a:ext cx="6282608" cy="2207391"/>
          </a:xfrm>
          <a:prstGeom prst="roundRect">
            <a:avLst/>
          </a:prstGeom>
          <a:solidFill>
            <a:srgbClr val="FFC000">
              <a:lumMod val="20000"/>
              <a:lumOff val="80000"/>
            </a:srgbClr>
          </a:solidFill>
          <a:ln w="28575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 three-digit number made of consecutive descending digits divided by the next descending digit always has a remainder of 1</a:t>
            </a:r>
          </a:p>
        </p:txBody>
      </p:sp>
    </p:spTree>
    <p:extLst>
      <p:ext uri="{BB962C8B-B14F-4D97-AF65-F5344CB8AC3E}">
        <p14:creationId xmlns:p14="http://schemas.microsoft.com/office/powerpoint/2010/main" val="74479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56938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Alex calculated 1,432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</a:t>
                </a: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Here is her answer.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1,432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416,128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Can you explain what Alex has done wrong?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5693866"/>
              </a:xfrm>
              <a:prstGeom prst="rect">
                <a:avLst/>
              </a:prstGeom>
              <a:blipFill>
                <a:blip r:embed="rId3"/>
                <a:stretch>
                  <a:fillRect l="-1590" t="-1178" b="-20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1579552"/>
                  </p:ext>
                </p:extLst>
              </p:nvPr>
            </p:nvGraphicFramePr>
            <p:xfrm>
              <a:off x="3122873" y="2305403"/>
              <a:ext cx="3803130" cy="231648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76062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606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6062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6062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6062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20399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dirty="0" err="1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Th</a:t>
                          </a:r>
                          <a:endParaRPr lang="en-GB" sz="3200" b="1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H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T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O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20399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20399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20399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16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12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1579552"/>
                  </p:ext>
                </p:extLst>
              </p:nvPr>
            </p:nvGraphicFramePr>
            <p:xfrm>
              <a:off x="3122873" y="2305403"/>
              <a:ext cx="3803130" cy="231648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76062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60626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6062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6062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60626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dirty="0" err="1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Th</a:t>
                          </a:r>
                          <a:endParaRPr lang="en-GB" sz="3200" b="1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H</a:t>
                          </a:r>
                          <a:endParaRPr lang="en-GB" sz="3200" b="1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T</a:t>
                          </a:r>
                          <a:endParaRPr lang="en-GB" sz="3200" b="1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b="1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O</a:t>
                          </a:r>
                          <a:endParaRPr lang="en-GB" sz="3200" b="1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7912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1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4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3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2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800" t="-214737" r="-401600" b="-133684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4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912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4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16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12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8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311" y="2772973"/>
            <a:ext cx="739799" cy="7215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312" y="3517033"/>
            <a:ext cx="739799" cy="7215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313" y="4261094"/>
            <a:ext cx="739799" cy="7215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317" y="2028913"/>
            <a:ext cx="739799" cy="72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5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Can you work out the missing numbers using the clues?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4 digits being multiplied by 5 are consecutive numbers.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first 2 digits of the product are the same.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The fourth and fifth digits of the answer add to make the third.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89012" y="1741155"/>
            <a:ext cx="545910" cy="673432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8147" y="1741155"/>
            <a:ext cx="545910" cy="673432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47282" y="1741155"/>
            <a:ext cx="545910" cy="673432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6418" y="1741155"/>
            <a:ext cx="545910" cy="673432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83646" y="2531465"/>
            <a:ext cx="545910" cy="673432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GB" sz="4000" dirty="0">
                <a:latin typeface="Gill Sans MT" panose="020B0502020104020203" pitchFamily="34" charset="0"/>
              </a:rPr>
              <a:t>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89012" y="3418842"/>
            <a:ext cx="545910" cy="673432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20556" y="3418842"/>
            <a:ext cx="545910" cy="673432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2101" y="3418842"/>
            <a:ext cx="545910" cy="673432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83646" y="3418842"/>
            <a:ext cx="545910" cy="673432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4000" dirty="0">
              <a:latin typeface="Gill Sans MT" panose="020B05020201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7468" y="3418842"/>
            <a:ext cx="545910" cy="673432"/>
          </a:xfrm>
          <a:prstGeom prst="roundRect">
            <a:avLst/>
          </a:prstGeom>
          <a:solidFill>
            <a:schemeClr val="accent4">
              <a:alpha val="20000"/>
            </a:schemeClr>
          </a:solidFill>
          <a:ln w="28575">
            <a:solidFill>
              <a:schemeClr val="accent4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4000" dirty="0">
              <a:latin typeface="Gill Sans MT" panose="020B05020201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11558" y="2531465"/>
                <a:ext cx="545910" cy="673432"/>
              </a:xfrm>
              <a:prstGeom prst="roundRect">
                <a:avLst/>
              </a:prstGeom>
              <a:noFill/>
              <a:ln w="28575">
                <a:noFill/>
              </a:ln>
            </p:spPr>
            <p:txBody>
              <a:bodyPr wrap="square" rtlCol="0" anchor="ctr">
                <a:no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4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sz="4000" dirty="0">
                  <a:latin typeface="Gill Sans MT" panose="020B0502020104020203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558" y="2531465"/>
                <a:ext cx="545910" cy="673432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H="1">
            <a:off x="3400316" y="3319201"/>
            <a:ext cx="32005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400316" y="4185975"/>
            <a:ext cx="32005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42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Eva says,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mistake has Eva made?</a:t>
            </a: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155011" y="1380802"/>
                <a:ext cx="5790820" cy="1532334"/>
              </a:xfrm>
              <a:prstGeom prst="wedgeRoundRectCallout">
                <a:avLst>
                  <a:gd name="adj1" fmla="val -57777"/>
                  <a:gd name="adj2" fmla="val 22249"/>
                  <a:gd name="adj3" fmla="val 16667"/>
                </a:avLst>
              </a:prstGeom>
              <a:solidFill>
                <a:srgbClr val="ED7D31">
                  <a:alpha val="20000"/>
                </a:srgbClr>
              </a:solidFill>
              <a:ln w="25400">
                <a:solidFill>
                  <a:srgbClr val="ED7D3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To multiply 23 by 57 I just need to calculate 20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 50 and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ill Sans MT" panose="020B0502020104020203" pitchFamily="34" charset="0"/>
                  </a:rPr>
                  <a:t> 7 and then add the totals.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011" y="1380802"/>
                <a:ext cx="5790820" cy="1532334"/>
              </a:xfrm>
              <a:prstGeom prst="wedgeRoundRectCallout">
                <a:avLst>
                  <a:gd name="adj1" fmla="val -57777"/>
                  <a:gd name="adj2" fmla="val 22249"/>
                  <a:gd name="adj3" fmla="val 16667"/>
                </a:avLst>
              </a:prstGeom>
              <a:blipFill>
                <a:blip r:embed="rId3"/>
                <a:stretch>
                  <a:fillRect r="-1461" b="-4706"/>
                </a:stretch>
              </a:blipFill>
              <a:ln w="25400">
                <a:solidFill>
                  <a:srgbClr val="ED7D3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89" y="1025125"/>
            <a:ext cx="1795499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179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hasn’t finished his calculation. Complete the missing information and record the calculation with an answer.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5089824"/>
                  </p:ext>
                </p:extLst>
              </p:nvPr>
            </p:nvGraphicFramePr>
            <p:xfrm>
              <a:off x="2029360" y="2012799"/>
              <a:ext cx="6572547" cy="4503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90849">
                      <a:extLst>
                        <a:ext uri="{9D8B030D-6E8A-4147-A177-3AD203B41FA5}">
                          <a16:colId xmlns:a16="http://schemas.microsoft.com/office/drawing/2014/main" val="898847080"/>
                        </a:ext>
                      </a:extLst>
                    </a:gridCol>
                    <a:gridCol w="2190849">
                      <a:extLst>
                        <a:ext uri="{9D8B030D-6E8A-4147-A177-3AD203B41FA5}">
                          <a16:colId xmlns:a16="http://schemas.microsoft.com/office/drawing/2014/main" val="2185650479"/>
                        </a:ext>
                      </a:extLst>
                    </a:gridCol>
                    <a:gridCol w="2190849">
                      <a:extLst>
                        <a:ext uri="{9D8B030D-6E8A-4147-A177-3AD203B41FA5}">
                          <a16:colId xmlns:a16="http://schemas.microsoft.com/office/drawing/2014/main" val="3828638056"/>
                        </a:ext>
                      </a:extLst>
                    </a:gridCol>
                  </a:tblGrid>
                  <a:tr h="54000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40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2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90766814"/>
                      </a:ext>
                    </a:extLst>
                  </a:tr>
                  <a:tr h="169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40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85641447"/>
                      </a:ext>
                    </a:extLst>
                  </a:tr>
                  <a:tr h="223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</a:rPr>
                            <a:t>6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895149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5089824"/>
                  </p:ext>
                </p:extLst>
              </p:nvPr>
            </p:nvGraphicFramePr>
            <p:xfrm>
              <a:off x="2029360" y="2012799"/>
              <a:ext cx="6572547" cy="45031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190849">
                      <a:extLst>
                        <a:ext uri="{9D8B030D-6E8A-4147-A177-3AD203B41FA5}">
                          <a16:colId xmlns:a16="http://schemas.microsoft.com/office/drawing/2014/main" val="898847080"/>
                        </a:ext>
                      </a:extLst>
                    </a:gridCol>
                    <a:gridCol w="2190849">
                      <a:extLst>
                        <a:ext uri="{9D8B030D-6E8A-4147-A177-3AD203B41FA5}">
                          <a16:colId xmlns:a16="http://schemas.microsoft.com/office/drawing/2014/main" val="2185650479"/>
                        </a:ext>
                      </a:extLst>
                    </a:gridCol>
                    <a:gridCol w="2190849">
                      <a:extLst>
                        <a:ext uri="{9D8B030D-6E8A-4147-A177-3AD203B41FA5}">
                          <a16:colId xmlns:a16="http://schemas.microsoft.com/office/drawing/2014/main" val="3828638056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78" t="-13684" r="-200556" b="-68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40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2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990766814"/>
                      </a:ext>
                    </a:extLst>
                  </a:tr>
                  <a:tr h="169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40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85641447"/>
                      </a:ext>
                    </a:extLst>
                  </a:tr>
                  <a:tr h="223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</a:rPr>
                            <a:t>6</a:t>
                          </a:r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38895149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349" y="2613036"/>
            <a:ext cx="438056" cy="427267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986" y="2711630"/>
            <a:ext cx="438056" cy="427267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349" y="4264359"/>
            <a:ext cx="438056" cy="427267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349" y="3019982"/>
            <a:ext cx="438056" cy="42726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349" y="3440576"/>
            <a:ext cx="438056" cy="427267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349" y="3861169"/>
            <a:ext cx="438056" cy="427267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329" y="2613036"/>
            <a:ext cx="438056" cy="427267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329" y="3019982"/>
            <a:ext cx="438056" cy="427267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329" y="3454224"/>
            <a:ext cx="438056" cy="427267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329" y="3861169"/>
            <a:ext cx="438056" cy="427267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298" y="4280712"/>
            <a:ext cx="438056" cy="427267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298" y="4639793"/>
            <a:ext cx="438056" cy="427267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298" y="4998874"/>
            <a:ext cx="438056" cy="42726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298" y="5717036"/>
            <a:ext cx="438056" cy="427267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575" y="4280712"/>
            <a:ext cx="438056" cy="427267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575" y="4639793"/>
            <a:ext cx="438056" cy="427267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575" y="4998874"/>
            <a:ext cx="438056" cy="42726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575" y="5717036"/>
            <a:ext cx="438056" cy="427267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298" y="5357955"/>
            <a:ext cx="438056" cy="427267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298" y="6076119"/>
            <a:ext cx="438056" cy="427267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575" y="5357955"/>
            <a:ext cx="438056" cy="427267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575" y="6076119"/>
            <a:ext cx="438056" cy="427267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030" y="4275511"/>
            <a:ext cx="438056" cy="427267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030" y="4634592"/>
            <a:ext cx="438056" cy="427267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030" y="4993673"/>
            <a:ext cx="438056" cy="427267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030" y="5711835"/>
            <a:ext cx="438056" cy="427267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307" y="4275511"/>
            <a:ext cx="438056" cy="427267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307" y="4634592"/>
            <a:ext cx="438056" cy="427267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307" y="4993673"/>
            <a:ext cx="438056" cy="427267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307" y="5711835"/>
            <a:ext cx="438056" cy="427267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030" y="5352754"/>
            <a:ext cx="438056" cy="427267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030" y="6070918"/>
            <a:ext cx="438056" cy="427267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307" y="5352754"/>
            <a:ext cx="438056" cy="427267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307" y="6070918"/>
            <a:ext cx="438056" cy="427267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887" y="2711630"/>
            <a:ext cx="438056" cy="427267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944" y="2711630"/>
            <a:ext cx="438056" cy="427267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845" y="2711630"/>
            <a:ext cx="438056" cy="427267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986" y="3113222"/>
            <a:ext cx="438056" cy="427267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887" y="3113222"/>
            <a:ext cx="438056" cy="427267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944" y="3113222"/>
            <a:ext cx="438056" cy="427267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845" y="3113222"/>
            <a:ext cx="438056" cy="427267"/>
          </a:xfrm>
          <a:prstGeom prst="rect">
            <a:avLst/>
          </a:prstGeom>
        </p:spPr>
      </p:pic>
      <p:pic>
        <p:nvPicPr>
          <p:cNvPr id="111" name="Picture 1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329" y="4264359"/>
            <a:ext cx="438056" cy="427267"/>
          </a:xfrm>
          <a:prstGeom prst="rect">
            <a:avLst/>
          </a:prstGeom>
        </p:spPr>
      </p:pic>
      <p:pic>
        <p:nvPicPr>
          <p:cNvPr id="112" name="Picture 1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349" y="4627142"/>
            <a:ext cx="438056" cy="427267"/>
          </a:xfrm>
          <a:prstGeom prst="rect">
            <a:avLst/>
          </a:prstGeom>
        </p:spPr>
      </p:pic>
      <p:pic>
        <p:nvPicPr>
          <p:cNvPr id="113" name="Picture 1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329" y="4627142"/>
            <a:ext cx="438056" cy="427267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349" y="4977236"/>
            <a:ext cx="438056" cy="427267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329" y="4977236"/>
            <a:ext cx="438056" cy="427267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349" y="5340019"/>
            <a:ext cx="438056" cy="427267"/>
          </a:xfrm>
          <a:prstGeom prst="rect">
            <a:avLst/>
          </a:prstGeom>
        </p:spPr>
      </p:pic>
      <p:pic>
        <p:nvPicPr>
          <p:cNvPr id="117" name="Picture 1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329" y="5340019"/>
            <a:ext cx="438056" cy="427267"/>
          </a:xfrm>
          <a:prstGeom prst="rect">
            <a:avLst/>
          </a:prstGeom>
        </p:spPr>
      </p:pic>
      <p:pic>
        <p:nvPicPr>
          <p:cNvPr id="118" name="Picture 1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349" y="5701630"/>
            <a:ext cx="438056" cy="427267"/>
          </a:xfrm>
          <a:prstGeom prst="rect">
            <a:avLst/>
          </a:prstGeom>
        </p:spPr>
      </p:pic>
      <p:pic>
        <p:nvPicPr>
          <p:cNvPr id="119" name="Picture 1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329" y="5701630"/>
            <a:ext cx="438056" cy="427267"/>
          </a:xfrm>
          <a:prstGeom prst="rect">
            <a:avLst/>
          </a:prstGeom>
        </p:spPr>
      </p:pic>
      <p:pic>
        <p:nvPicPr>
          <p:cNvPr id="120" name="Picture 1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349" y="6064413"/>
            <a:ext cx="438056" cy="427267"/>
          </a:xfrm>
          <a:prstGeom prst="rect">
            <a:avLst/>
          </a:prstGeom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329" y="6064413"/>
            <a:ext cx="438056" cy="427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45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Farmer Ron has a field that measures 53 m long and 25 m wide.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Farmer Annie has a field that measures 52 m long and 26 m wide.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Dora thinks that they will have the same area because the numbers have only changed by one digit each.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agree? Prove it.</a:t>
            </a:r>
          </a:p>
        </p:txBody>
      </p:sp>
    </p:spTree>
    <p:extLst>
      <p:ext uri="{BB962C8B-B14F-4D97-AF65-F5344CB8AC3E}">
        <p14:creationId xmlns:p14="http://schemas.microsoft.com/office/powerpoint/2010/main" val="1802215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Tommy says,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Do you agree?</a:t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Explain your answer.</a:t>
            </a:r>
          </a:p>
        </p:txBody>
      </p:sp>
      <p:sp>
        <p:nvSpPr>
          <p:cNvPr id="4" name="Rounded Rectangular Callout 3"/>
          <p:cNvSpPr/>
          <p:nvPr/>
        </p:nvSpPr>
        <p:spPr>
          <a:xfrm>
            <a:off x="3998970" y="1453507"/>
            <a:ext cx="4373042" cy="1877671"/>
          </a:xfrm>
          <a:prstGeom prst="wedgeRoundRectCallout">
            <a:avLst>
              <a:gd name="adj1" fmla="val -76885"/>
              <a:gd name="adj2" fmla="val 58518"/>
              <a:gd name="adj3" fmla="val 16667"/>
            </a:avLst>
          </a:prstGeom>
          <a:solidFill>
            <a:srgbClr val="4472C4">
              <a:lumMod val="20000"/>
              <a:lumOff val="80000"/>
            </a:srgbClr>
          </a:solidFill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It is not possible to make 999 by multiplying two 2-digit numbers.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9551" y="2392342"/>
            <a:ext cx="2143384" cy="15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969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9551" y="736900"/>
            <a:ext cx="80562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Amir has multiplied 47 by 36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Alex says,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Gill Sans MT" panose="020B0502020104020203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Who is correct?</a:t>
            </a:r>
            <a:b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Gill Sans MT" panose="020B0502020104020203" pitchFamily="34" charset="0"/>
              </a:rPr>
              <a:t>What mistake has been made?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0450166"/>
                  </p:ext>
                </p:extLst>
              </p:nvPr>
            </p:nvGraphicFramePr>
            <p:xfrm>
              <a:off x="6128082" y="855477"/>
              <a:ext cx="1782768" cy="28956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456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4569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4569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4569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7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60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GB" sz="3200" i="1" smtClean="0">
                                    <a:latin typeface="Cambria Math" charset="0"/>
                                    <a:ea typeface="Cambria Math" charset="0"/>
                                    <a:cs typeface="Cambria Math" charset="0"/>
                                  </a:rPr>
                                  <m:t>×</m:t>
                                </m:r>
                              </m:oMath>
                            </m:oMathPara>
                          </a14:m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6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60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8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60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4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solidFill>
                                <a:schemeClr val="tx1"/>
                              </a:solidFill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1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42161076"/>
                      </a:ext>
                    </a:extLst>
                  </a:tr>
                  <a:tr h="360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2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3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329862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30450166"/>
                  </p:ext>
                </p:extLst>
              </p:nvPr>
            </p:nvGraphicFramePr>
            <p:xfrm>
              <a:off x="6128082" y="855477"/>
              <a:ext cx="1782768" cy="28956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4456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44569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44569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44569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4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7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370" t="-113684" r="-305479" b="-334737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3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6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57912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2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8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2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57912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1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4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solidFill>
                                <a:schemeClr val="tx1"/>
                              </a:solidFill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1</a:t>
                          </a:r>
                          <a:endParaRPr lang="en-GB" sz="3200" dirty="0">
                            <a:solidFill>
                              <a:schemeClr val="tx1"/>
                            </a:solidFill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rgbClr val="4472C4">
                              <a:lumMod val="40000"/>
                              <a:lumOff val="6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42161076"/>
                      </a:ext>
                    </a:extLst>
                  </a:tr>
                  <a:tr h="57912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3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2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Calibri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3200" dirty="0" smtClean="0">
                              <a:latin typeface="Gill Sans MT" panose="020B0502020104020203" pitchFamily="34" charset="0"/>
                              <a:ea typeface="Bariol" charset="0"/>
                              <a:cs typeface="Bariol" charset="0"/>
                            </a:rPr>
                            <a:t>3</a:t>
                          </a:r>
                          <a:endParaRPr lang="en-GB" sz="3200" dirty="0">
                            <a:latin typeface="Gill Sans MT" panose="020B0502020104020203" pitchFamily="34" charset="0"/>
                            <a:ea typeface="Bariol" charset="0"/>
                            <a:cs typeface="Bariol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4472C4">
                              <a:lumMod val="60000"/>
                              <a:lumOff val="40000"/>
                            </a:srgb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ysClr val="windowText" lastClr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3298625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Rounded Rectangular Callout 5"/>
          <p:cNvSpPr/>
          <p:nvPr/>
        </p:nvSpPr>
        <p:spPr>
          <a:xfrm>
            <a:off x="3069771" y="4031936"/>
            <a:ext cx="5582576" cy="1102399"/>
          </a:xfrm>
          <a:prstGeom prst="wedgeRoundRectCallout">
            <a:avLst>
              <a:gd name="adj1" fmla="val -60013"/>
              <a:gd name="adj2" fmla="val 29628"/>
              <a:gd name="adj3" fmla="val 16667"/>
            </a:avLst>
          </a:prstGeom>
          <a:solidFill>
            <a:srgbClr val="ED7D31">
              <a:lumMod val="20000"/>
              <a:lumOff val="80000"/>
            </a:srgbClr>
          </a:solidFill>
          <a:ln w="28575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Amir is wrong because the answer should be 1,692 not 323</a:t>
            </a:r>
          </a:p>
        </p:txBody>
      </p:sp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08847" y="1746582"/>
            <a:ext cx="1417688" cy="11133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31096" y="3683136"/>
            <a:ext cx="1318814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055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BAC8EC-B437-49E7-9790-CFA1DD0E61BE}" type="slidenum"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889551" y="736900"/>
                <a:ext cx="8056280" cy="48320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22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111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2442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23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111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2553</a:t>
                </a:r>
              </a:p>
              <a:p>
                <a:pPr lvl="0" algn="ctr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 algn="ctr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24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111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2664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do you think the answer to 25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 111 will be?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What do you notice?</a:t>
                </a:r>
              </a:p>
              <a:p>
                <a:pPr lvl="0">
                  <a:defRPr/>
                </a:pPr>
                <a:endParaRPr lang="en-GB" sz="2800" dirty="0">
                  <a:solidFill>
                    <a:prstClr val="black"/>
                  </a:solidFill>
                  <a:latin typeface="Gill Sans MT" panose="020B0502020104020203" pitchFamily="34" charset="0"/>
                </a:endParaRPr>
              </a:p>
              <a:p>
                <a:pPr lvl="0"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Gill Sans MT" panose="020B0502020104020203" pitchFamily="34" charset="0"/>
                  </a:rPr>
                  <a:t>Does this always work?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551" y="736900"/>
                <a:ext cx="8056280" cy="4832092"/>
              </a:xfrm>
              <a:prstGeom prst="rect">
                <a:avLst/>
              </a:prstGeom>
              <a:blipFill>
                <a:blip r:embed="rId3"/>
                <a:stretch>
                  <a:fillRect l="-1590" t="-1387" b="-2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3342239" y="682308"/>
            <a:ext cx="3248813" cy="634700"/>
          </a:xfrm>
          <a:prstGeom prst="roundRect">
            <a:avLst/>
          </a:prstGeom>
          <a:solidFill>
            <a:srgbClr val="5B9BD5">
              <a:alpha val="20000"/>
            </a:srgbClr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342239" y="1549069"/>
            <a:ext cx="3248813" cy="634700"/>
          </a:xfrm>
          <a:prstGeom prst="roundRect">
            <a:avLst/>
          </a:prstGeom>
          <a:solidFill>
            <a:srgbClr val="5B9BD5">
              <a:alpha val="20000"/>
            </a:srgbClr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42241" y="2399789"/>
            <a:ext cx="3248813" cy="634700"/>
          </a:xfrm>
          <a:prstGeom prst="roundRect">
            <a:avLst/>
          </a:prstGeom>
          <a:solidFill>
            <a:srgbClr val="5B9BD5">
              <a:alpha val="20000"/>
            </a:srgbClr>
          </a:solidFill>
          <a:ln w="254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359749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BBA110A-F0D6-4815-A530-12842E058620}" vid="{DBCC5AE0-762A-486A-A91B-EF3AE4503D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6" ma:contentTypeDescription="Create a new document." ma:contentTypeScope="" ma:versionID="2245d72f9f22c961ac9c11b4021a29a4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c713bd9f538da43dbf4536b41f92027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9A85AF-D0F0-4964-95F2-C3766E354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4A12B6-53FC-4652-B09C-9D089BA126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33C0BC-C241-46AF-963C-CBDED36083B0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522d4c35-b548-4432-90ae-af4376e1c4b4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1800</TotalTime>
  <Words>591</Words>
  <Application>Microsoft Office PowerPoint</Application>
  <PresentationFormat>A4 Paper (210x297 mm)</PresentationFormat>
  <Paragraphs>212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Gill Sans MT</vt:lpstr>
      <vt:lpstr>Custom Design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Brown</dc:creator>
  <cp:lastModifiedBy>Holly Lane</cp:lastModifiedBy>
  <cp:revision>68</cp:revision>
  <dcterms:created xsi:type="dcterms:W3CDTF">2019-02-04T08:17:32Z</dcterms:created>
  <dcterms:modified xsi:type="dcterms:W3CDTF">2020-03-24T12:52:57Z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