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0" r:id="rId6"/>
    <p:sldId id="261" r:id="rId7"/>
    <p:sldId id="262" r:id="rId8"/>
    <p:sldId id="266" r:id="rId9"/>
    <p:sldId id="263" r:id="rId10"/>
    <p:sldId id="265" r:id="rId11"/>
    <p:sldId id="264" r:id="rId12"/>
    <p:sldId id="268" r:id="rId13"/>
    <p:sldId id="269" r:id="rId14"/>
    <p:sldId id="271" r:id="rId15"/>
    <p:sldId id="272" r:id="rId16"/>
    <p:sldId id="276"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77" d="100"/>
          <a:sy n="77" d="100"/>
        </p:scale>
        <p:origin x="-26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3D53BC-6520-4F78-ACC8-F0DDCDED9F44}"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333809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D53BC-6520-4F78-ACC8-F0DDCDED9F44}"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246056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D53BC-6520-4F78-ACC8-F0DDCDED9F44}"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364660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D53BC-6520-4F78-ACC8-F0DDCDED9F44}"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246538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3D53BC-6520-4F78-ACC8-F0DDCDED9F44}"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382995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3D53BC-6520-4F78-ACC8-F0DDCDED9F44}"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133375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3D53BC-6520-4F78-ACC8-F0DDCDED9F44}"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413874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3D53BC-6520-4F78-ACC8-F0DDCDED9F44}"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81495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D53BC-6520-4F78-ACC8-F0DDCDED9F44}"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378959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3D53BC-6520-4F78-ACC8-F0DDCDED9F44}"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305221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3D53BC-6520-4F78-ACC8-F0DDCDED9F44}"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583C1-5910-4CA0-A0F4-15AFD6881861}" type="slidenum">
              <a:rPr lang="en-GB" smtClean="0"/>
              <a:t>‹#›</a:t>
            </a:fld>
            <a:endParaRPr lang="en-GB"/>
          </a:p>
        </p:txBody>
      </p:sp>
    </p:spTree>
    <p:extLst>
      <p:ext uri="{BB962C8B-B14F-4D97-AF65-F5344CB8AC3E}">
        <p14:creationId xmlns:p14="http://schemas.microsoft.com/office/powerpoint/2010/main" val="18914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D53BC-6520-4F78-ACC8-F0DDCDED9F44}" type="datetimeFigureOut">
              <a:rPr lang="en-GB" smtClean="0"/>
              <a:t>20/04/2020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583C1-5910-4CA0-A0F4-15AFD6881861}" type="slidenum">
              <a:rPr lang="en-GB" smtClean="0"/>
              <a:t>‹#›</a:t>
            </a:fld>
            <a:endParaRPr lang="en-GB"/>
          </a:p>
        </p:txBody>
      </p:sp>
    </p:spTree>
    <p:extLst>
      <p:ext uri="{BB962C8B-B14F-4D97-AF65-F5344CB8AC3E}">
        <p14:creationId xmlns:p14="http://schemas.microsoft.com/office/powerpoint/2010/main" val="1636918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Adjective Detective</a:t>
            </a:r>
            <a:endParaRPr lang="en-GB" dirty="0"/>
          </a:p>
        </p:txBody>
      </p:sp>
      <p:sp>
        <p:nvSpPr>
          <p:cNvPr id="3" name="Content Placeholder 2"/>
          <p:cNvSpPr>
            <a:spLocks noGrp="1"/>
          </p:cNvSpPr>
          <p:nvPr>
            <p:ph idx="1"/>
          </p:nvPr>
        </p:nvSpPr>
        <p:spPr>
          <a:solidFill>
            <a:schemeClr val="accent4">
              <a:lumMod val="60000"/>
              <a:lumOff val="40000"/>
            </a:schemeClr>
          </a:solidFill>
        </p:spPr>
        <p:txBody>
          <a:bodyPr/>
          <a:lstStyle/>
          <a:p>
            <a:r>
              <a:rPr lang="en-GB" dirty="0" smtClean="0"/>
              <a:t>Can you find all the adjectives in the text below? There are 5 to find.  </a:t>
            </a:r>
          </a:p>
          <a:p>
            <a:pPr marL="0" indent="0">
              <a:buNone/>
            </a:pPr>
            <a:endParaRPr lang="en-GB" dirty="0"/>
          </a:p>
          <a:p>
            <a:pPr marL="0" indent="0">
              <a:buNone/>
            </a:pPr>
            <a:r>
              <a:rPr lang="en-GB" dirty="0" smtClean="0"/>
              <a:t>Yesterday, I walked down the dirty road, darting quickly around the large, deep potholes on the floor. When I got to the bottom of the road, I found an old, dusty looking house. Who lived there? Was it haunted? </a:t>
            </a:r>
            <a:endParaRPr lang="en-GB" dirty="0"/>
          </a:p>
        </p:txBody>
      </p:sp>
    </p:spTree>
    <p:extLst>
      <p:ext uri="{BB962C8B-B14F-4D97-AF65-F5344CB8AC3E}">
        <p14:creationId xmlns:p14="http://schemas.microsoft.com/office/powerpoint/2010/main" val="147477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a:t>
            </a:r>
            <a:endParaRPr lang="en-GB" dirty="0"/>
          </a:p>
        </p:txBody>
      </p:sp>
      <p:sp>
        <p:nvSpPr>
          <p:cNvPr id="3" name="Content Placeholder 2"/>
          <p:cNvSpPr>
            <a:spLocks noGrp="1"/>
          </p:cNvSpPr>
          <p:nvPr>
            <p:ph idx="1"/>
          </p:nvPr>
        </p:nvSpPr>
        <p:spPr/>
        <p:txBody>
          <a:bodyPr/>
          <a:lstStyle/>
          <a:p>
            <a:r>
              <a:rPr lang="en-GB" dirty="0" smtClean="0"/>
              <a:t>Rewrite these sentences with capital letters and full stops in the correct places. </a:t>
            </a:r>
          </a:p>
          <a:p>
            <a:endParaRPr lang="en-GB" dirty="0"/>
          </a:p>
          <a:p>
            <a:pPr marL="0" indent="0" algn="ctr">
              <a:buNone/>
            </a:pPr>
            <a:r>
              <a:rPr lang="en-GB" b="1" dirty="0" smtClean="0"/>
              <a:t>the hamster was startled by the loud noise</a:t>
            </a:r>
          </a:p>
          <a:p>
            <a:pPr marL="0" indent="0" algn="ctr">
              <a:buNone/>
            </a:pPr>
            <a:r>
              <a:rPr lang="en-GB" b="1" dirty="0" smtClean="0"/>
              <a:t>nobody expected the cake to task of cabbage</a:t>
            </a:r>
          </a:p>
          <a:p>
            <a:pPr marL="0" indent="0" algn="ctr">
              <a:buNone/>
            </a:pPr>
            <a:endParaRPr lang="en-GB" b="1" dirty="0"/>
          </a:p>
          <a:p>
            <a:pPr marL="0" indent="0" algn="ctr">
              <a:buNone/>
            </a:pPr>
            <a:endParaRPr lang="en-GB" b="1" dirty="0" smtClean="0"/>
          </a:p>
        </p:txBody>
      </p:sp>
    </p:spTree>
    <p:extLst>
      <p:ext uri="{BB962C8B-B14F-4D97-AF65-F5344CB8AC3E}">
        <p14:creationId xmlns:p14="http://schemas.microsoft.com/office/powerpoint/2010/main" val="4123415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Which One? </a:t>
            </a:r>
            <a:endParaRPr lang="en-GB" dirty="0"/>
          </a:p>
        </p:txBody>
      </p:sp>
      <p:sp>
        <p:nvSpPr>
          <p:cNvPr id="3" name="Content Placeholder 2"/>
          <p:cNvSpPr>
            <a:spLocks noGrp="1"/>
          </p:cNvSpPr>
          <p:nvPr>
            <p:ph idx="1"/>
          </p:nvPr>
        </p:nvSpPr>
        <p:spPr/>
        <p:txBody>
          <a:bodyPr/>
          <a:lstStyle/>
          <a:p>
            <a:r>
              <a:rPr lang="en-GB" dirty="0" smtClean="0"/>
              <a:t>Decide whether each sentence below is a statement, exclamation, command or question. </a:t>
            </a:r>
          </a:p>
          <a:p>
            <a:endParaRPr lang="en-GB" dirty="0"/>
          </a:p>
          <a:p>
            <a:pPr marL="514350" indent="-514350">
              <a:buFont typeface="+mj-lt"/>
              <a:buAutoNum type="arabicPeriod"/>
            </a:pPr>
            <a:r>
              <a:rPr lang="en-GB" dirty="0" smtClean="0"/>
              <a:t>A sentence that asks something </a:t>
            </a:r>
          </a:p>
          <a:p>
            <a:pPr marL="514350" indent="-514350">
              <a:buFont typeface="+mj-lt"/>
              <a:buAutoNum type="arabicPeriod"/>
            </a:pPr>
            <a:r>
              <a:rPr lang="en-GB" dirty="0" smtClean="0"/>
              <a:t>A sentence that tells somebody to do something</a:t>
            </a:r>
          </a:p>
          <a:p>
            <a:pPr marL="514350" indent="-514350">
              <a:buFont typeface="+mj-lt"/>
              <a:buAutoNum type="arabicPeriod"/>
            </a:pPr>
            <a:r>
              <a:rPr lang="en-GB" dirty="0" smtClean="0"/>
              <a:t>A sentence that gives information</a:t>
            </a:r>
          </a:p>
          <a:p>
            <a:pPr marL="514350" indent="-514350">
              <a:buFont typeface="+mj-lt"/>
              <a:buAutoNum type="arabicPeriod"/>
            </a:pPr>
            <a:r>
              <a:rPr lang="en-GB" dirty="0" smtClean="0"/>
              <a:t>A phrase or something that shows strong emotion or is said loudly. </a:t>
            </a:r>
          </a:p>
        </p:txBody>
      </p:sp>
    </p:spTree>
    <p:extLst>
      <p:ext uri="{BB962C8B-B14F-4D97-AF65-F5344CB8AC3E}">
        <p14:creationId xmlns:p14="http://schemas.microsoft.com/office/powerpoint/2010/main" val="161201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More, More, More</a:t>
            </a:r>
            <a:endParaRPr lang="en-GB" dirty="0"/>
          </a:p>
        </p:txBody>
      </p:sp>
      <p:sp>
        <p:nvSpPr>
          <p:cNvPr id="3" name="Content Placeholder 2"/>
          <p:cNvSpPr>
            <a:spLocks noGrp="1"/>
          </p:cNvSpPr>
          <p:nvPr>
            <p:ph idx="1"/>
          </p:nvPr>
        </p:nvSpPr>
        <p:spPr>
          <a:xfrm>
            <a:off x="838200" y="2024265"/>
            <a:ext cx="10515600" cy="4351338"/>
          </a:xfrm>
        </p:spPr>
        <p:txBody>
          <a:bodyPr/>
          <a:lstStyle/>
          <a:p>
            <a:r>
              <a:rPr lang="en-GB" dirty="0" smtClean="0"/>
              <a:t>Add the suffix –</a:t>
            </a:r>
            <a:r>
              <a:rPr lang="en-GB" dirty="0" err="1" smtClean="0"/>
              <a:t>er</a:t>
            </a:r>
            <a:r>
              <a:rPr lang="en-GB" dirty="0" smtClean="0"/>
              <a:t> to spell the words below correctly. </a:t>
            </a:r>
          </a:p>
          <a:p>
            <a:endParaRPr lang="en-GB" dirty="0"/>
          </a:p>
          <a:p>
            <a:pPr marL="0" indent="0">
              <a:buNone/>
            </a:pPr>
            <a:r>
              <a:rPr lang="en-GB" dirty="0" smtClean="0"/>
              <a:t>Begin</a:t>
            </a:r>
          </a:p>
          <a:p>
            <a:pPr marL="0" indent="0">
              <a:buNone/>
            </a:pPr>
            <a:r>
              <a:rPr lang="en-GB" dirty="0" smtClean="0"/>
              <a:t>Gardener</a:t>
            </a:r>
          </a:p>
          <a:p>
            <a:pPr marL="0" indent="0">
              <a:buNone/>
            </a:pPr>
            <a:r>
              <a:rPr lang="en-GB" dirty="0" smtClean="0"/>
              <a:t>Hot</a:t>
            </a:r>
          </a:p>
          <a:p>
            <a:pPr marL="0" indent="0">
              <a:buNone/>
            </a:pPr>
            <a:r>
              <a:rPr lang="en-GB" dirty="0" smtClean="0"/>
              <a:t>Swim</a:t>
            </a:r>
            <a:endParaRPr lang="en-GB" dirty="0"/>
          </a:p>
        </p:txBody>
      </p:sp>
    </p:spTree>
    <p:extLst>
      <p:ext uri="{BB962C8B-B14F-4D97-AF65-F5344CB8AC3E}">
        <p14:creationId xmlns:p14="http://schemas.microsoft.com/office/powerpoint/2010/main" val="3794218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 K, CH</a:t>
            </a:r>
            <a:endParaRPr lang="en-GB" dirty="0"/>
          </a:p>
        </p:txBody>
      </p:sp>
      <p:sp>
        <p:nvSpPr>
          <p:cNvPr id="3" name="Content Placeholder 2"/>
          <p:cNvSpPr>
            <a:spLocks noGrp="1"/>
          </p:cNvSpPr>
          <p:nvPr>
            <p:ph idx="1"/>
          </p:nvPr>
        </p:nvSpPr>
        <p:spPr/>
        <p:txBody>
          <a:bodyPr/>
          <a:lstStyle/>
          <a:p>
            <a:r>
              <a:rPr lang="en-GB" dirty="0" smtClean="0"/>
              <a:t>Which of the following words are spelt correctly? </a:t>
            </a:r>
          </a:p>
          <a:p>
            <a:pPr algn="ctr"/>
            <a:endParaRPr lang="en-GB" sz="4000" dirty="0"/>
          </a:p>
          <a:p>
            <a:pPr marL="0" indent="0" algn="ctr">
              <a:buNone/>
            </a:pPr>
            <a:r>
              <a:rPr lang="en-GB" sz="4000" dirty="0" err="1" smtClean="0"/>
              <a:t>classik</a:t>
            </a:r>
            <a:r>
              <a:rPr lang="en-GB" sz="4000" dirty="0" smtClean="0"/>
              <a:t> 	leak		</a:t>
            </a:r>
            <a:r>
              <a:rPr lang="en-GB" sz="4000" dirty="0" err="1" smtClean="0"/>
              <a:t>ockupy</a:t>
            </a:r>
            <a:r>
              <a:rPr lang="en-GB" sz="4000" dirty="0" smtClean="0"/>
              <a:t> 		chord	</a:t>
            </a:r>
          </a:p>
          <a:p>
            <a:pPr marL="0" indent="0" algn="ctr">
              <a:buNone/>
            </a:pPr>
            <a:r>
              <a:rPr lang="en-GB" sz="4000" dirty="0" smtClean="0"/>
              <a:t>brick		</a:t>
            </a:r>
            <a:r>
              <a:rPr lang="en-GB" sz="4000" dirty="0" err="1" smtClean="0"/>
              <a:t>sckool</a:t>
            </a:r>
            <a:r>
              <a:rPr lang="en-GB" sz="4000" dirty="0" smtClean="0"/>
              <a:t>		smoke		electric</a:t>
            </a:r>
          </a:p>
        </p:txBody>
      </p:sp>
    </p:spTree>
    <p:extLst>
      <p:ext uri="{BB962C8B-B14F-4D97-AF65-F5344CB8AC3E}">
        <p14:creationId xmlns:p14="http://schemas.microsoft.com/office/powerpoint/2010/main" val="462857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Flash Back</a:t>
            </a:r>
            <a:endParaRPr lang="en-GB" dirty="0"/>
          </a:p>
        </p:txBody>
      </p:sp>
      <p:sp>
        <p:nvSpPr>
          <p:cNvPr id="3" name="Content Placeholder 2"/>
          <p:cNvSpPr>
            <a:spLocks noGrp="1"/>
          </p:cNvSpPr>
          <p:nvPr>
            <p:ph idx="1"/>
          </p:nvPr>
        </p:nvSpPr>
        <p:spPr/>
        <p:txBody>
          <a:bodyPr>
            <a:normAutofit lnSpcReduction="10000"/>
          </a:bodyPr>
          <a:lstStyle/>
          <a:p>
            <a:r>
              <a:rPr lang="en-GB" dirty="0" smtClean="0"/>
              <a:t>Write down what the underlined pronouns below refer back to</a:t>
            </a:r>
          </a:p>
          <a:p>
            <a:endParaRPr lang="en-GB" dirty="0"/>
          </a:p>
          <a:p>
            <a:pPr marL="0" indent="0" algn="ctr">
              <a:buNone/>
            </a:pPr>
            <a:r>
              <a:rPr lang="en-GB" dirty="0" smtClean="0"/>
              <a:t>James plays board games with Sally. </a:t>
            </a:r>
            <a:r>
              <a:rPr lang="en-GB" u="sng" dirty="0" smtClean="0"/>
              <a:t>He</a:t>
            </a:r>
            <a:r>
              <a:rPr lang="en-GB" dirty="0" smtClean="0"/>
              <a:t> likes </a:t>
            </a:r>
            <a:r>
              <a:rPr lang="en-GB" u="sng" dirty="0" smtClean="0"/>
              <a:t>her.</a:t>
            </a:r>
            <a:endParaRPr lang="en-GB" u="sng" dirty="0"/>
          </a:p>
          <a:p>
            <a:pPr marL="0" indent="0">
              <a:buNone/>
            </a:pPr>
            <a:r>
              <a:rPr lang="en-GB" dirty="0" smtClean="0"/>
              <a:t>‘He’ refers back to…</a:t>
            </a:r>
          </a:p>
          <a:p>
            <a:pPr marL="0" indent="0">
              <a:buNone/>
            </a:pPr>
            <a:r>
              <a:rPr lang="en-GB" dirty="0" smtClean="0"/>
              <a:t>‘Her’ refers back to…</a:t>
            </a:r>
          </a:p>
          <a:p>
            <a:pPr marL="0" indent="0">
              <a:buNone/>
            </a:pPr>
            <a:endParaRPr lang="en-GB" dirty="0"/>
          </a:p>
          <a:p>
            <a:pPr marL="0" indent="0" algn="ctr">
              <a:buNone/>
            </a:pPr>
            <a:r>
              <a:rPr lang="en-GB" dirty="0" smtClean="0"/>
              <a:t>The trees are blowing in the wind. </a:t>
            </a:r>
            <a:r>
              <a:rPr lang="en-GB" u="sng" dirty="0" smtClean="0"/>
              <a:t>It’s</a:t>
            </a:r>
            <a:r>
              <a:rPr lang="en-GB" dirty="0"/>
              <a:t> </a:t>
            </a:r>
            <a:r>
              <a:rPr lang="en-GB" dirty="0" smtClean="0"/>
              <a:t>making </a:t>
            </a:r>
            <a:r>
              <a:rPr lang="en-GB" u="sng" dirty="0" smtClean="0"/>
              <a:t>them</a:t>
            </a:r>
            <a:r>
              <a:rPr lang="en-GB" dirty="0" smtClean="0"/>
              <a:t> shake.</a:t>
            </a:r>
          </a:p>
          <a:p>
            <a:pPr marL="0" indent="0">
              <a:buNone/>
            </a:pPr>
            <a:r>
              <a:rPr lang="en-GB" dirty="0"/>
              <a:t> </a:t>
            </a:r>
            <a:r>
              <a:rPr lang="en-GB" dirty="0" smtClean="0"/>
              <a:t>‘It’ refers back to…</a:t>
            </a:r>
          </a:p>
          <a:p>
            <a:pPr marL="0" indent="0">
              <a:buNone/>
            </a:pPr>
            <a:r>
              <a:rPr lang="en-GB" dirty="0" smtClean="0"/>
              <a:t>‘Them’ refers back to… </a:t>
            </a:r>
            <a:endParaRPr lang="en-GB" dirty="0"/>
          </a:p>
        </p:txBody>
      </p:sp>
    </p:spTree>
    <p:extLst>
      <p:ext uri="{BB962C8B-B14F-4D97-AF65-F5344CB8AC3E}">
        <p14:creationId xmlns:p14="http://schemas.microsoft.com/office/powerpoint/2010/main" val="2868188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Ay Up! </a:t>
            </a:r>
            <a:endParaRPr lang="en-GB" dirty="0"/>
          </a:p>
        </p:txBody>
      </p:sp>
      <p:sp>
        <p:nvSpPr>
          <p:cNvPr id="3" name="Content Placeholder 2"/>
          <p:cNvSpPr>
            <a:spLocks noGrp="1"/>
          </p:cNvSpPr>
          <p:nvPr>
            <p:ph idx="1"/>
          </p:nvPr>
        </p:nvSpPr>
        <p:spPr/>
        <p:txBody>
          <a:bodyPr/>
          <a:lstStyle/>
          <a:p>
            <a:r>
              <a:rPr lang="en-GB" dirty="0" smtClean="0"/>
              <a:t>Write an ‘S’ next to the sentences written in Standard English and  ‘N’ next to the ones written in non-Standard English. </a:t>
            </a:r>
          </a:p>
          <a:p>
            <a:pPr marL="0" indent="0">
              <a:buNone/>
            </a:pPr>
            <a:endParaRPr lang="en-GB" dirty="0"/>
          </a:p>
          <a:p>
            <a:pPr marL="514350" indent="-514350">
              <a:buFont typeface="+mj-lt"/>
              <a:buAutoNum type="arabicPeriod"/>
            </a:pPr>
            <a:r>
              <a:rPr lang="en-GB" dirty="0" smtClean="0"/>
              <a:t>He were an amazing player.</a:t>
            </a:r>
          </a:p>
          <a:p>
            <a:pPr marL="514350" indent="-514350">
              <a:buFont typeface="+mj-lt"/>
              <a:buAutoNum type="arabicPeriod"/>
            </a:pPr>
            <a:r>
              <a:rPr lang="en-GB" dirty="0" smtClean="0"/>
              <a:t>I am going fishing today.</a:t>
            </a:r>
          </a:p>
          <a:p>
            <a:pPr marL="514350" indent="-514350">
              <a:buFont typeface="+mj-lt"/>
              <a:buAutoNum type="arabicPeriod"/>
            </a:pPr>
            <a:r>
              <a:rPr lang="en-GB" dirty="0" smtClean="0"/>
              <a:t>Last wee, I run five miles.</a:t>
            </a:r>
          </a:p>
          <a:p>
            <a:pPr marL="514350" indent="-514350">
              <a:buFont typeface="+mj-lt"/>
              <a:buAutoNum type="arabicPeriod"/>
            </a:pPr>
            <a:r>
              <a:rPr lang="en-GB" dirty="0" smtClean="0"/>
              <a:t>Have you finished your dinner?</a:t>
            </a:r>
          </a:p>
          <a:p>
            <a:pPr marL="514350" indent="-514350">
              <a:buFont typeface="+mj-lt"/>
              <a:buAutoNum type="arabicPeriod"/>
            </a:pPr>
            <a:r>
              <a:rPr lang="en-GB" dirty="0" smtClean="0"/>
              <a:t>You are very tall, Mr Grew.</a:t>
            </a:r>
          </a:p>
        </p:txBody>
      </p:sp>
    </p:spTree>
    <p:extLst>
      <p:ext uri="{BB962C8B-B14F-4D97-AF65-F5344CB8AC3E}">
        <p14:creationId xmlns:p14="http://schemas.microsoft.com/office/powerpoint/2010/main" val="275759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Missing Punctuation – Have You Seen It?</a:t>
            </a:r>
            <a:endParaRPr lang="en-GB" dirty="0"/>
          </a:p>
        </p:txBody>
      </p:sp>
      <p:sp>
        <p:nvSpPr>
          <p:cNvPr id="3" name="Content Placeholder 2"/>
          <p:cNvSpPr>
            <a:spLocks noGrp="1"/>
          </p:cNvSpPr>
          <p:nvPr>
            <p:ph idx="1"/>
          </p:nvPr>
        </p:nvSpPr>
        <p:spPr/>
        <p:txBody>
          <a:bodyPr/>
          <a:lstStyle/>
          <a:p>
            <a:r>
              <a:rPr lang="en-GB" dirty="0" smtClean="0"/>
              <a:t>The sentence below has a colon missing from it. Where should it go?</a:t>
            </a:r>
          </a:p>
          <a:p>
            <a:endParaRPr lang="en-GB" dirty="0"/>
          </a:p>
          <a:p>
            <a:pPr marL="0" indent="0" algn="ctr">
              <a:buNone/>
            </a:pPr>
            <a:r>
              <a:rPr lang="en-GB" sz="3600" b="1" dirty="0" smtClean="0"/>
              <a:t>We got there just in time the show was about to begin.</a:t>
            </a:r>
          </a:p>
          <a:p>
            <a:pPr marL="0" indent="0" algn="ctr">
              <a:buNone/>
            </a:pPr>
            <a:endParaRPr lang="en-GB" sz="3600" b="1" dirty="0"/>
          </a:p>
          <a:p>
            <a:r>
              <a:rPr lang="en-GB" sz="2400" dirty="0" smtClean="0"/>
              <a:t>Why do we use colons in our sentences?</a:t>
            </a:r>
            <a:endParaRPr lang="en-GB" sz="2400" dirty="0"/>
          </a:p>
        </p:txBody>
      </p:sp>
    </p:spTree>
    <p:extLst>
      <p:ext uri="{BB962C8B-B14F-4D97-AF65-F5344CB8AC3E}">
        <p14:creationId xmlns:p14="http://schemas.microsoft.com/office/powerpoint/2010/main" val="2019668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Ay Up! </a:t>
            </a:r>
            <a:endParaRPr lang="en-GB" dirty="0"/>
          </a:p>
        </p:txBody>
      </p:sp>
      <p:sp>
        <p:nvSpPr>
          <p:cNvPr id="3" name="Content Placeholder 2"/>
          <p:cNvSpPr>
            <a:spLocks noGrp="1"/>
          </p:cNvSpPr>
          <p:nvPr>
            <p:ph idx="1"/>
          </p:nvPr>
        </p:nvSpPr>
        <p:spPr/>
        <p:txBody>
          <a:bodyPr/>
          <a:lstStyle/>
          <a:p>
            <a:r>
              <a:rPr lang="en-GB" dirty="0" smtClean="0"/>
              <a:t>Write an ‘S’ next to the sentences written in Standard English and  ‘N’ next to the ones written in non-Standard English. </a:t>
            </a:r>
          </a:p>
          <a:p>
            <a:pPr marL="0" indent="0">
              <a:buNone/>
            </a:pPr>
            <a:endParaRPr lang="en-GB" dirty="0"/>
          </a:p>
          <a:p>
            <a:pPr marL="514350" indent="-514350">
              <a:buFont typeface="+mj-lt"/>
              <a:buAutoNum type="arabicPeriod"/>
            </a:pPr>
            <a:r>
              <a:rPr lang="en-GB" dirty="0" smtClean="0"/>
              <a:t>I will played sport later. </a:t>
            </a:r>
          </a:p>
          <a:p>
            <a:pPr marL="514350" indent="-514350">
              <a:buFont typeface="+mj-lt"/>
              <a:buAutoNum type="arabicPeriod"/>
            </a:pPr>
            <a:r>
              <a:rPr lang="en-GB" dirty="0" smtClean="0"/>
              <a:t>That are an awful story. </a:t>
            </a:r>
          </a:p>
          <a:p>
            <a:pPr marL="514350" indent="-514350">
              <a:buFont typeface="+mj-lt"/>
              <a:buAutoNum type="arabicPeriod"/>
            </a:pPr>
            <a:r>
              <a:rPr lang="en-GB" dirty="0" smtClean="0"/>
              <a:t>We are listening to music. </a:t>
            </a:r>
          </a:p>
          <a:p>
            <a:pPr marL="514350" indent="-514350">
              <a:buFont typeface="+mj-lt"/>
              <a:buAutoNum type="arabicPeriod"/>
            </a:pPr>
            <a:r>
              <a:rPr lang="en-GB" dirty="0" smtClean="0"/>
              <a:t>I eat two muffins yesterday. </a:t>
            </a:r>
          </a:p>
          <a:p>
            <a:pPr marL="514350" indent="-514350">
              <a:buFont typeface="+mj-lt"/>
              <a:buAutoNum type="arabicPeriod"/>
            </a:pPr>
            <a:r>
              <a:rPr lang="en-GB" dirty="0" smtClean="0"/>
              <a:t>I am building a spaceship. </a:t>
            </a:r>
          </a:p>
        </p:txBody>
      </p:sp>
    </p:spTree>
    <p:extLst>
      <p:ext uri="{BB962C8B-B14F-4D97-AF65-F5344CB8AC3E}">
        <p14:creationId xmlns:p14="http://schemas.microsoft.com/office/powerpoint/2010/main" val="325659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Switch It Up</a:t>
            </a:r>
            <a:endParaRPr lang="en-GB" dirty="0"/>
          </a:p>
        </p:txBody>
      </p:sp>
      <p:sp>
        <p:nvSpPr>
          <p:cNvPr id="3" name="Content Placeholder 2"/>
          <p:cNvSpPr>
            <a:spLocks noGrp="1"/>
          </p:cNvSpPr>
          <p:nvPr>
            <p:ph idx="1"/>
          </p:nvPr>
        </p:nvSpPr>
        <p:spPr/>
        <p:txBody>
          <a:bodyPr/>
          <a:lstStyle/>
          <a:p>
            <a:r>
              <a:rPr lang="en-GB" dirty="0" smtClean="0"/>
              <a:t>Re-write the following sentences so that they begin with the adverbial. Use only the same words and remember to punctuate your answer correctly. </a:t>
            </a:r>
          </a:p>
          <a:p>
            <a:pPr marL="0" indent="0">
              <a:buNone/>
            </a:pPr>
            <a:endParaRPr lang="en-GB" dirty="0" smtClean="0"/>
          </a:p>
          <a:p>
            <a:pPr marL="0" indent="0" algn="ctr">
              <a:buNone/>
            </a:pPr>
            <a:r>
              <a:rPr lang="en-GB" b="1" dirty="0" smtClean="0"/>
              <a:t>Jenny could see again after her surgery. </a:t>
            </a:r>
          </a:p>
          <a:p>
            <a:pPr marL="0" indent="0" algn="ctr">
              <a:buNone/>
            </a:pPr>
            <a:r>
              <a:rPr lang="en-GB" b="1" dirty="0" smtClean="0"/>
              <a:t>The boys cheered when they won the football match. </a:t>
            </a:r>
          </a:p>
          <a:p>
            <a:pPr marL="0" indent="0" algn="ctr">
              <a:buNone/>
            </a:pPr>
            <a:r>
              <a:rPr lang="en-GB" b="1" dirty="0" smtClean="0"/>
              <a:t>Miss Majer was very proud when all the children handed in their homework. </a:t>
            </a:r>
          </a:p>
          <a:p>
            <a:pPr marL="0" indent="0">
              <a:buNone/>
            </a:pPr>
            <a:endParaRPr lang="en-GB" dirty="0"/>
          </a:p>
        </p:txBody>
      </p:sp>
    </p:spTree>
    <p:extLst>
      <p:ext uri="{BB962C8B-B14F-4D97-AF65-F5344CB8AC3E}">
        <p14:creationId xmlns:p14="http://schemas.microsoft.com/office/powerpoint/2010/main" val="16297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Proper or Common</a:t>
            </a:r>
            <a:endParaRPr lang="en-GB" dirty="0"/>
          </a:p>
        </p:txBody>
      </p:sp>
      <p:sp>
        <p:nvSpPr>
          <p:cNvPr id="3" name="Content Placeholder 2"/>
          <p:cNvSpPr>
            <a:spLocks noGrp="1"/>
          </p:cNvSpPr>
          <p:nvPr>
            <p:ph idx="1"/>
          </p:nvPr>
        </p:nvSpPr>
        <p:spPr/>
        <p:txBody>
          <a:bodyPr/>
          <a:lstStyle/>
          <a:p>
            <a:r>
              <a:rPr lang="en-GB" dirty="0" smtClean="0"/>
              <a:t>Tick the box in each row to show if the underlined noun is a proper noun or a common noun. </a:t>
            </a:r>
          </a:p>
          <a:p>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811925176"/>
              </p:ext>
            </p:extLst>
          </p:nvPr>
        </p:nvGraphicFramePr>
        <p:xfrm>
          <a:off x="1171576" y="2809611"/>
          <a:ext cx="9667875" cy="3891968"/>
        </p:xfrm>
        <a:graphic>
          <a:graphicData uri="http://schemas.openxmlformats.org/drawingml/2006/table">
            <a:tbl>
              <a:tblPr firstRow="1" bandRow="1">
                <a:tableStyleId>{5C22544A-7EE6-4342-B048-85BDC9FD1C3A}</a:tableStyleId>
              </a:tblPr>
              <a:tblGrid>
                <a:gridCol w="3222625">
                  <a:extLst>
                    <a:ext uri="{9D8B030D-6E8A-4147-A177-3AD203B41FA5}">
                      <a16:colId xmlns:a16="http://schemas.microsoft.com/office/drawing/2014/main" xmlns="" val="1371682647"/>
                    </a:ext>
                  </a:extLst>
                </a:gridCol>
                <a:gridCol w="3222625">
                  <a:extLst>
                    <a:ext uri="{9D8B030D-6E8A-4147-A177-3AD203B41FA5}">
                      <a16:colId xmlns:a16="http://schemas.microsoft.com/office/drawing/2014/main" xmlns="" val="2687203468"/>
                    </a:ext>
                  </a:extLst>
                </a:gridCol>
                <a:gridCol w="3222625">
                  <a:extLst>
                    <a:ext uri="{9D8B030D-6E8A-4147-A177-3AD203B41FA5}">
                      <a16:colId xmlns:a16="http://schemas.microsoft.com/office/drawing/2014/main" xmlns="" val="3033804754"/>
                    </a:ext>
                  </a:extLst>
                </a:gridCol>
              </a:tblGrid>
              <a:tr h="600128">
                <a:tc>
                  <a:txBody>
                    <a:bodyPr/>
                    <a:lstStyle/>
                    <a:p>
                      <a:pPr algn="ctr"/>
                      <a:r>
                        <a:rPr lang="en-GB" sz="2400" dirty="0" smtClean="0"/>
                        <a:t>Sentence</a:t>
                      </a:r>
                      <a:endParaRPr lang="en-GB" sz="2400" dirty="0"/>
                    </a:p>
                  </a:txBody>
                  <a:tcPr/>
                </a:tc>
                <a:tc>
                  <a:txBody>
                    <a:bodyPr/>
                    <a:lstStyle/>
                    <a:p>
                      <a:pPr algn="ctr"/>
                      <a:r>
                        <a:rPr lang="en-GB" sz="2400" dirty="0" smtClean="0"/>
                        <a:t>Proper</a:t>
                      </a:r>
                      <a:r>
                        <a:rPr lang="en-GB" sz="2400" baseline="0" dirty="0" smtClean="0"/>
                        <a:t> Noun</a:t>
                      </a:r>
                      <a:endParaRPr lang="en-GB" sz="2400" dirty="0"/>
                    </a:p>
                  </a:txBody>
                  <a:tcPr/>
                </a:tc>
                <a:tc>
                  <a:txBody>
                    <a:bodyPr/>
                    <a:lstStyle/>
                    <a:p>
                      <a:pPr algn="ctr"/>
                      <a:r>
                        <a:rPr lang="en-GB" sz="2400" dirty="0" smtClean="0"/>
                        <a:t>Common Noun</a:t>
                      </a:r>
                      <a:endParaRPr lang="en-GB" sz="2400" dirty="0"/>
                    </a:p>
                  </a:txBody>
                  <a:tcPr/>
                </a:tc>
                <a:extLst>
                  <a:ext uri="{0D108BD9-81ED-4DB2-BD59-A6C34878D82A}">
                    <a16:rowId xmlns:a16="http://schemas.microsoft.com/office/drawing/2014/main" xmlns="" val="1680672022"/>
                  </a:ext>
                </a:extLst>
              </a:tr>
              <a:tr h="600128">
                <a:tc>
                  <a:txBody>
                    <a:bodyPr/>
                    <a:lstStyle/>
                    <a:p>
                      <a:r>
                        <a:rPr lang="en-GB" sz="2400" dirty="0" smtClean="0"/>
                        <a:t>Miss </a:t>
                      </a:r>
                      <a:r>
                        <a:rPr lang="en-GB" sz="2400" dirty="0" err="1" smtClean="0"/>
                        <a:t>Majer’s</a:t>
                      </a:r>
                      <a:r>
                        <a:rPr lang="en-GB" sz="2400" dirty="0" smtClean="0"/>
                        <a:t> first name is </a:t>
                      </a:r>
                      <a:r>
                        <a:rPr lang="en-GB" sz="2400" u="sng" dirty="0" err="1" smtClean="0"/>
                        <a:t>Sedrick</a:t>
                      </a:r>
                      <a:r>
                        <a:rPr lang="en-GB" sz="2400" u="sng" dirty="0" smtClean="0"/>
                        <a:t>. </a:t>
                      </a:r>
                      <a:endParaRPr lang="en-GB" sz="2400" u="sng" dirty="0"/>
                    </a:p>
                  </a:txBody>
                  <a:tcPr/>
                </a:tc>
                <a:tc>
                  <a:txBody>
                    <a:bodyPr/>
                    <a:lstStyle/>
                    <a:p>
                      <a:endParaRPr lang="en-GB" sz="2400" dirty="0"/>
                    </a:p>
                  </a:txBody>
                  <a:tcPr/>
                </a:tc>
                <a:tc>
                  <a:txBody>
                    <a:bodyPr/>
                    <a:lstStyle/>
                    <a:p>
                      <a:endParaRPr lang="en-GB" sz="2400"/>
                    </a:p>
                  </a:txBody>
                  <a:tcPr/>
                </a:tc>
                <a:extLst>
                  <a:ext uri="{0D108BD9-81ED-4DB2-BD59-A6C34878D82A}">
                    <a16:rowId xmlns:a16="http://schemas.microsoft.com/office/drawing/2014/main" xmlns="" val="1940340654"/>
                  </a:ext>
                </a:extLst>
              </a:tr>
              <a:tr h="600128">
                <a:tc>
                  <a:txBody>
                    <a:bodyPr/>
                    <a:lstStyle/>
                    <a:p>
                      <a:r>
                        <a:rPr lang="en-GB" sz="2400" dirty="0" smtClean="0"/>
                        <a:t>The </a:t>
                      </a:r>
                      <a:r>
                        <a:rPr lang="en-GB" sz="2400" u="sng" dirty="0" smtClean="0"/>
                        <a:t>flowers</a:t>
                      </a:r>
                      <a:r>
                        <a:rPr lang="en-GB" sz="2400" u="none" baseline="0" dirty="0" smtClean="0"/>
                        <a:t> were left on the door for the girl.</a:t>
                      </a:r>
                      <a:endParaRPr lang="en-GB" sz="2400" dirty="0"/>
                    </a:p>
                  </a:txBody>
                  <a:tcPr/>
                </a:tc>
                <a:tc>
                  <a:txBody>
                    <a:bodyPr/>
                    <a:lstStyle/>
                    <a:p>
                      <a:endParaRPr lang="en-GB" sz="2400"/>
                    </a:p>
                  </a:txBody>
                  <a:tcPr/>
                </a:tc>
                <a:tc>
                  <a:txBody>
                    <a:bodyPr/>
                    <a:lstStyle/>
                    <a:p>
                      <a:endParaRPr lang="en-GB" sz="2400"/>
                    </a:p>
                  </a:txBody>
                  <a:tcPr/>
                </a:tc>
                <a:extLst>
                  <a:ext uri="{0D108BD9-81ED-4DB2-BD59-A6C34878D82A}">
                    <a16:rowId xmlns:a16="http://schemas.microsoft.com/office/drawing/2014/main" xmlns="" val="3669386523"/>
                  </a:ext>
                </a:extLst>
              </a:tr>
              <a:tr h="600128">
                <a:tc>
                  <a:txBody>
                    <a:bodyPr/>
                    <a:lstStyle/>
                    <a:p>
                      <a:r>
                        <a:rPr lang="en-GB" sz="2400" dirty="0" smtClean="0"/>
                        <a:t>Karl went shopping at </a:t>
                      </a:r>
                      <a:r>
                        <a:rPr lang="en-GB" sz="2400" u="sng" dirty="0" err="1" smtClean="0"/>
                        <a:t>Sainsburys</a:t>
                      </a:r>
                      <a:r>
                        <a:rPr lang="en-GB" sz="2400" u="sng" dirty="0" smtClean="0"/>
                        <a:t>.</a:t>
                      </a:r>
                      <a:endParaRPr lang="en-GB" sz="2400" dirty="0"/>
                    </a:p>
                  </a:txBody>
                  <a:tcPr/>
                </a:tc>
                <a:tc>
                  <a:txBody>
                    <a:bodyPr/>
                    <a:lstStyle/>
                    <a:p>
                      <a:endParaRPr lang="en-GB" sz="2400"/>
                    </a:p>
                  </a:txBody>
                  <a:tcPr/>
                </a:tc>
                <a:tc>
                  <a:txBody>
                    <a:bodyPr/>
                    <a:lstStyle/>
                    <a:p>
                      <a:endParaRPr lang="en-GB" sz="2400"/>
                    </a:p>
                  </a:txBody>
                  <a:tcPr/>
                </a:tc>
                <a:extLst>
                  <a:ext uri="{0D108BD9-81ED-4DB2-BD59-A6C34878D82A}">
                    <a16:rowId xmlns:a16="http://schemas.microsoft.com/office/drawing/2014/main" xmlns="" val="727161673"/>
                  </a:ext>
                </a:extLst>
              </a:tr>
              <a:tr h="600128">
                <a:tc>
                  <a:txBody>
                    <a:bodyPr/>
                    <a:lstStyle/>
                    <a:p>
                      <a:r>
                        <a:rPr lang="en-GB" sz="2400" dirty="0" smtClean="0"/>
                        <a:t>On </a:t>
                      </a:r>
                      <a:r>
                        <a:rPr lang="en-GB" sz="2400" u="sng" dirty="0" smtClean="0"/>
                        <a:t>Tuesday</a:t>
                      </a:r>
                      <a:r>
                        <a:rPr lang="en-GB" sz="2400" u="none" dirty="0" smtClean="0"/>
                        <a:t> I</a:t>
                      </a:r>
                      <a:r>
                        <a:rPr lang="en-GB" sz="2400" u="none" baseline="0" dirty="0" smtClean="0"/>
                        <a:t> brought </a:t>
                      </a:r>
                      <a:r>
                        <a:rPr lang="en-GB" sz="2400" u="sng" baseline="0" dirty="0" smtClean="0"/>
                        <a:t>chips</a:t>
                      </a:r>
                      <a:r>
                        <a:rPr lang="en-GB" sz="2400" u="none" baseline="0" dirty="0" smtClean="0"/>
                        <a:t> for dinner.</a:t>
                      </a:r>
                      <a:endParaRPr lang="en-GB" sz="2400" dirty="0"/>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2867787559"/>
                  </a:ext>
                </a:extLst>
              </a:tr>
            </a:tbl>
          </a:graphicData>
        </a:graphic>
      </p:graphicFrame>
    </p:spTree>
    <p:extLst>
      <p:ext uri="{BB962C8B-B14F-4D97-AF65-F5344CB8AC3E}">
        <p14:creationId xmlns:p14="http://schemas.microsoft.com/office/powerpoint/2010/main" val="329393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Strictly Co-ordinating</a:t>
            </a:r>
            <a:endParaRPr lang="en-GB" dirty="0"/>
          </a:p>
        </p:txBody>
      </p:sp>
      <p:sp>
        <p:nvSpPr>
          <p:cNvPr id="3" name="Content Placeholder 2"/>
          <p:cNvSpPr>
            <a:spLocks noGrp="1"/>
          </p:cNvSpPr>
          <p:nvPr>
            <p:ph idx="1"/>
          </p:nvPr>
        </p:nvSpPr>
        <p:spPr/>
        <p:txBody>
          <a:bodyPr/>
          <a:lstStyle/>
          <a:p>
            <a:r>
              <a:rPr lang="en-GB" dirty="0" smtClean="0"/>
              <a:t>Use the co-ordinating conjunctions in the box to correctly complete the sentence below. </a:t>
            </a:r>
          </a:p>
          <a:p>
            <a:pPr marL="0" indent="0">
              <a:buNone/>
            </a:pPr>
            <a:endParaRPr lang="en-GB" b="1" dirty="0" smtClean="0"/>
          </a:p>
          <a:p>
            <a:pPr marL="0" indent="0">
              <a:buNone/>
            </a:pPr>
            <a:r>
              <a:rPr lang="en-GB" b="1" dirty="0"/>
              <a:t>	</a:t>
            </a:r>
            <a:r>
              <a:rPr lang="en-GB" b="1" dirty="0" smtClean="0"/>
              <a:t>		OR 		BUT		AND</a:t>
            </a:r>
          </a:p>
          <a:p>
            <a:pPr marL="0" indent="0">
              <a:buNone/>
            </a:pPr>
            <a:endParaRPr lang="en-GB" dirty="0"/>
          </a:p>
          <a:p>
            <a:pPr marL="0" indent="0">
              <a:buNone/>
            </a:pPr>
            <a:r>
              <a:rPr lang="en-GB" dirty="0" smtClean="0"/>
              <a:t>The books ________ DVDs need returning to the library on Monday ______ Tuesday ______ remember it is closed each day for lunch. </a:t>
            </a:r>
            <a:endParaRPr lang="en-GB" dirty="0"/>
          </a:p>
        </p:txBody>
      </p:sp>
    </p:spTree>
    <p:extLst>
      <p:ext uri="{BB962C8B-B14F-4D97-AF65-F5344CB8AC3E}">
        <p14:creationId xmlns:p14="http://schemas.microsoft.com/office/powerpoint/2010/main" val="2989347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Odd One Out</a:t>
            </a:r>
            <a:endParaRPr lang="en-GB" dirty="0"/>
          </a:p>
        </p:txBody>
      </p:sp>
      <p:sp>
        <p:nvSpPr>
          <p:cNvPr id="3" name="Content Placeholder 2"/>
          <p:cNvSpPr>
            <a:spLocks noGrp="1"/>
          </p:cNvSpPr>
          <p:nvPr>
            <p:ph idx="1"/>
          </p:nvPr>
        </p:nvSpPr>
        <p:spPr/>
        <p:txBody>
          <a:bodyPr/>
          <a:lstStyle/>
          <a:p>
            <a:r>
              <a:rPr lang="en-GB" dirty="0" smtClean="0"/>
              <a:t>Read the sentences below. Which sentences have dashes been used correctly?</a:t>
            </a:r>
          </a:p>
          <a:p>
            <a:pPr marL="0" indent="0">
              <a:buNone/>
            </a:pPr>
            <a:endParaRPr lang="en-GB" dirty="0"/>
          </a:p>
          <a:p>
            <a:pPr marL="0" indent="0" algn="ctr">
              <a:buNone/>
            </a:pPr>
            <a:r>
              <a:rPr lang="en-GB" dirty="0" smtClean="0"/>
              <a:t>The hare chased – Harry my best friend – across the park.</a:t>
            </a:r>
          </a:p>
          <a:p>
            <a:pPr marL="0" indent="0" algn="ctr">
              <a:buNone/>
            </a:pPr>
            <a:r>
              <a:rPr lang="en-GB" dirty="0" smtClean="0"/>
              <a:t>The hare – chased Harry – my best friend across the park. </a:t>
            </a:r>
          </a:p>
          <a:p>
            <a:pPr marL="0" indent="0" algn="ctr">
              <a:buNone/>
            </a:pPr>
            <a:r>
              <a:rPr lang="en-GB" dirty="0" smtClean="0"/>
              <a:t>The hare chased – Harry my best friend across – the park. </a:t>
            </a:r>
          </a:p>
          <a:p>
            <a:pPr marL="0" indent="0" algn="ctr">
              <a:buNone/>
            </a:pPr>
            <a:r>
              <a:rPr lang="en-GB" dirty="0" smtClean="0"/>
              <a:t>The hare chased Harry – my best friend – across the park. </a:t>
            </a:r>
          </a:p>
        </p:txBody>
      </p:sp>
    </p:spTree>
    <p:extLst>
      <p:ext uri="{BB962C8B-B14F-4D97-AF65-F5344CB8AC3E}">
        <p14:creationId xmlns:p14="http://schemas.microsoft.com/office/powerpoint/2010/main" val="2997521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Describe that Noun</a:t>
            </a:r>
            <a:r>
              <a:rPr lang="en-GB" dirty="0"/>
              <a:t>	</a:t>
            </a:r>
          </a:p>
        </p:txBody>
      </p:sp>
      <p:sp>
        <p:nvSpPr>
          <p:cNvPr id="3" name="Content Placeholder 2"/>
          <p:cNvSpPr>
            <a:spLocks noGrp="1"/>
          </p:cNvSpPr>
          <p:nvPr>
            <p:ph idx="1"/>
          </p:nvPr>
        </p:nvSpPr>
        <p:spPr/>
        <p:txBody>
          <a:bodyPr/>
          <a:lstStyle/>
          <a:p>
            <a:r>
              <a:rPr lang="en-GB" dirty="0" smtClean="0"/>
              <a:t>Put a tick in each row of the table below to show whether the words in bold are adjectives or adverbs. </a:t>
            </a:r>
          </a:p>
          <a:p>
            <a:r>
              <a:rPr lang="en-GB" dirty="0" smtClean="0"/>
              <a:t>What’s the difference between them?</a:t>
            </a:r>
          </a:p>
        </p:txBody>
      </p:sp>
      <p:graphicFrame>
        <p:nvGraphicFramePr>
          <p:cNvPr id="4" name="Table 3"/>
          <p:cNvGraphicFramePr>
            <a:graphicFrameLocks noGrp="1"/>
          </p:cNvGraphicFramePr>
          <p:nvPr>
            <p:extLst>
              <p:ext uri="{D42A27DB-BD31-4B8C-83A1-F6EECF244321}">
                <p14:modId xmlns:p14="http://schemas.microsoft.com/office/powerpoint/2010/main" val="4113599224"/>
              </p:ext>
            </p:extLst>
          </p:nvPr>
        </p:nvGraphicFramePr>
        <p:xfrm>
          <a:off x="838200" y="3472389"/>
          <a:ext cx="10515600" cy="2839510"/>
        </p:xfrm>
        <a:graphic>
          <a:graphicData uri="http://schemas.openxmlformats.org/drawingml/2006/table">
            <a:tbl>
              <a:tblPr firstRow="1" bandRow="1">
                <a:tableStyleId>{5C22544A-7EE6-4342-B048-85BDC9FD1C3A}</a:tableStyleId>
              </a:tblPr>
              <a:tblGrid>
                <a:gridCol w="5200650">
                  <a:extLst>
                    <a:ext uri="{9D8B030D-6E8A-4147-A177-3AD203B41FA5}">
                      <a16:colId xmlns:a16="http://schemas.microsoft.com/office/drawing/2014/main" xmlns="" val="667865932"/>
                    </a:ext>
                  </a:extLst>
                </a:gridCol>
                <a:gridCol w="3019425">
                  <a:extLst>
                    <a:ext uri="{9D8B030D-6E8A-4147-A177-3AD203B41FA5}">
                      <a16:colId xmlns:a16="http://schemas.microsoft.com/office/drawing/2014/main" xmlns="" val="2322573355"/>
                    </a:ext>
                  </a:extLst>
                </a:gridCol>
                <a:gridCol w="2295525">
                  <a:extLst>
                    <a:ext uri="{9D8B030D-6E8A-4147-A177-3AD203B41FA5}">
                      <a16:colId xmlns:a16="http://schemas.microsoft.com/office/drawing/2014/main" xmlns="" val="1636795146"/>
                    </a:ext>
                  </a:extLst>
                </a:gridCol>
              </a:tblGrid>
              <a:tr h="567902">
                <a:tc>
                  <a:txBody>
                    <a:bodyPr/>
                    <a:lstStyle/>
                    <a:p>
                      <a:pPr algn="ctr"/>
                      <a:r>
                        <a:rPr lang="en-GB" sz="2400" dirty="0" smtClean="0"/>
                        <a:t>Sentence</a:t>
                      </a:r>
                      <a:endParaRPr lang="en-GB" sz="2400" dirty="0"/>
                    </a:p>
                  </a:txBody>
                  <a:tcPr/>
                </a:tc>
                <a:tc>
                  <a:txBody>
                    <a:bodyPr/>
                    <a:lstStyle/>
                    <a:p>
                      <a:pPr algn="ctr"/>
                      <a:r>
                        <a:rPr lang="en-GB" sz="2400" dirty="0" smtClean="0"/>
                        <a:t>Adjective</a:t>
                      </a:r>
                      <a:endParaRPr lang="en-GB" sz="2400" dirty="0"/>
                    </a:p>
                  </a:txBody>
                  <a:tcPr/>
                </a:tc>
                <a:tc>
                  <a:txBody>
                    <a:bodyPr/>
                    <a:lstStyle/>
                    <a:p>
                      <a:pPr algn="ctr"/>
                      <a:r>
                        <a:rPr lang="en-GB" sz="2400" dirty="0" smtClean="0"/>
                        <a:t>Adverb</a:t>
                      </a:r>
                      <a:endParaRPr lang="en-GB" sz="2400" dirty="0"/>
                    </a:p>
                  </a:txBody>
                  <a:tcPr/>
                </a:tc>
                <a:extLst>
                  <a:ext uri="{0D108BD9-81ED-4DB2-BD59-A6C34878D82A}">
                    <a16:rowId xmlns:a16="http://schemas.microsoft.com/office/drawing/2014/main" xmlns="" val="4113150287"/>
                  </a:ext>
                </a:extLst>
              </a:tr>
              <a:tr h="567902">
                <a:tc>
                  <a:txBody>
                    <a:bodyPr/>
                    <a:lstStyle/>
                    <a:p>
                      <a:r>
                        <a:rPr lang="en-GB" sz="2400" dirty="0" smtClean="0"/>
                        <a:t>He</a:t>
                      </a:r>
                      <a:r>
                        <a:rPr lang="en-GB" sz="2400" baseline="0" dirty="0" smtClean="0"/>
                        <a:t> walked down the </a:t>
                      </a:r>
                      <a:r>
                        <a:rPr lang="en-GB" sz="2400" b="1" baseline="0" dirty="0" smtClean="0"/>
                        <a:t>narrow</a:t>
                      </a:r>
                      <a:r>
                        <a:rPr lang="en-GB" sz="2400" b="0" baseline="0" dirty="0" smtClean="0"/>
                        <a:t> street.</a:t>
                      </a:r>
                      <a:endParaRPr lang="en-GB" sz="2400" dirty="0"/>
                    </a:p>
                  </a:txBody>
                  <a:tcPr/>
                </a:tc>
                <a:tc>
                  <a:txBody>
                    <a:bodyPr/>
                    <a:lstStyle/>
                    <a:p>
                      <a:endParaRPr lang="en-GB" sz="2400"/>
                    </a:p>
                  </a:txBody>
                  <a:tcPr/>
                </a:tc>
                <a:tc>
                  <a:txBody>
                    <a:bodyPr/>
                    <a:lstStyle/>
                    <a:p>
                      <a:endParaRPr lang="en-GB" sz="2400"/>
                    </a:p>
                  </a:txBody>
                  <a:tcPr/>
                </a:tc>
                <a:extLst>
                  <a:ext uri="{0D108BD9-81ED-4DB2-BD59-A6C34878D82A}">
                    <a16:rowId xmlns:a16="http://schemas.microsoft.com/office/drawing/2014/main" xmlns="" val="669071963"/>
                  </a:ext>
                </a:extLst>
              </a:tr>
              <a:tr h="567902">
                <a:tc>
                  <a:txBody>
                    <a:bodyPr/>
                    <a:lstStyle/>
                    <a:p>
                      <a:r>
                        <a:rPr lang="en-GB" sz="2400" dirty="0" smtClean="0"/>
                        <a:t>Make sure you stay </a:t>
                      </a:r>
                      <a:r>
                        <a:rPr lang="en-GB" sz="2400" b="1" dirty="0" smtClean="0"/>
                        <a:t>close</a:t>
                      </a:r>
                      <a:r>
                        <a:rPr lang="en-GB" sz="2400" b="0" dirty="0" smtClean="0"/>
                        <a:t>.</a:t>
                      </a:r>
                      <a:endParaRPr lang="en-GB" sz="2400" dirty="0"/>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439916935"/>
                  </a:ext>
                </a:extLst>
              </a:tr>
              <a:tr h="567902">
                <a:tc>
                  <a:txBody>
                    <a:bodyPr/>
                    <a:lstStyle/>
                    <a:p>
                      <a:r>
                        <a:rPr lang="en-GB" sz="2400" dirty="0" smtClean="0"/>
                        <a:t>Andrew</a:t>
                      </a:r>
                      <a:r>
                        <a:rPr lang="en-GB" sz="2400" baseline="0" dirty="0" smtClean="0"/>
                        <a:t> hit the ball </a:t>
                      </a:r>
                      <a:r>
                        <a:rPr lang="en-GB" sz="2400" b="1" baseline="0" dirty="0" smtClean="0"/>
                        <a:t>hard.</a:t>
                      </a:r>
                      <a:r>
                        <a:rPr lang="en-GB" sz="2400" b="0" baseline="0" dirty="0" smtClean="0"/>
                        <a:t> </a:t>
                      </a:r>
                      <a:endParaRPr lang="en-GB" sz="2400" dirty="0"/>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xmlns="" val="2700354283"/>
                  </a:ext>
                </a:extLst>
              </a:tr>
              <a:tr h="567902">
                <a:tc>
                  <a:txBody>
                    <a:bodyPr/>
                    <a:lstStyle/>
                    <a:p>
                      <a:r>
                        <a:rPr lang="en-GB" sz="2400" dirty="0" smtClean="0"/>
                        <a:t>I</a:t>
                      </a:r>
                      <a:r>
                        <a:rPr lang="en-GB" sz="2400" baseline="0" dirty="0" smtClean="0"/>
                        <a:t> gave her a </a:t>
                      </a:r>
                      <a:r>
                        <a:rPr lang="en-GB" sz="2400" b="1" baseline="0" dirty="0" smtClean="0"/>
                        <a:t>challenging</a:t>
                      </a:r>
                      <a:r>
                        <a:rPr lang="en-GB" sz="2400" b="0" baseline="0" dirty="0" smtClean="0"/>
                        <a:t> task. </a:t>
                      </a:r>
                      <a:endParaRPr lang="en-GB" sz="2400" dirty="0"/>
                    </a:p>
                  </a:txBody>
                  <a:tcPr/>
                </a:tc>
                <a:tc>
                  <a:txBody>
                    <a:bodyPr/>
                    <a:lstStyle/>
                    <a:p>
                      <a:endParaRPr lang="en-GB" sz="2400"/>
                    </a:p>
                  </a:txBody>
                  <a:tcPr/>
                </a:tc>
                <a:tc>
                  <a:txBody>
                    <a:bodyPr/>
                    <a:lstStyle/>
                    <a:p>
                      <a:endParaRPr lang="en-GB" sz="2400" dirty="0"/>
                    </a:p>
                  </a:txBody>
                  <a:tcPr/>
                </a:tc>
                <a:extLst>
                  <a:ext uri="{0D108BD9-81ED-4DB2-BD59-A6C34878D82A}">
                    <a16:rowId xmlns:a16="http://schemas.microsoft.com/office/drawing/2014/main" xmlns="" val="778167836"/>
                  </a:ext>
                </a:extLst>
              </a:tr>
            </a:tbl>
          </a:graphicData>
        </a:graphic>
      </p:graphicFrame>
    </p:spTree>
    <p:extLst>
      <p:ext uri="{BB962C8B-B14F-4D97-AF65-F5344CB8AC3E}">
        <p14:creationId xmlns:p14="http://schemas.microsoft.com/office/powerpoint/2010/main" val="4289517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More, More, More</a:t>
            </a:r>
            <a:endParaRPr lang="en-GB" dirty="0"/>
          </a:p>
        </p:txBody>
      </p:sp>
      <p:sp>
        <p:nvSpPr>
          <p:cNvPr id="3" name="Content Placeholder 2"/>
          <p:cNvSpPr>
            <a:spLocks noGrp="1"/>
          </p:cNvSpPr>
          <p:nvPr>
            <p:ph idx="1"/>
          </p:nvPr>
        </p:nvSpPr>
        <p:spPr/>
        <p:txBody>
          <a:bodyPr/>
          <a:lstStyle/>
          <a:p>
            <a:r>
              <a:rPr lang="en-GB" dirty="0" smtClean="0"/>
              <a:t>Circle two suffixes which can be added to the word below to create new words.</a:t>
            </a:r>
          </a:p>
          <a:p>
            <a:pPr marL="0" indent="0" algn="ctr">
              <a:buNone/>
            </a:pPr>
            <a:r>
              <a:rPr lang="en-GB" sz="4000" b="1" dirty="0" smtClean="0"/>
              <a:t>music</a:t>
            </a:r>
          </a:p>
          <a:p>
            <a:pPr marL="0" indent="0" algn="ctr">
              <a:buNone/>
            </a:pPr>
            <a:endParaRPr lang="en-GB" sz="4000" b="1" dirty="0"/>
          </a:p>
          <a:p>
            <a:pPr marL="0" indent="0" algn="ctr">
              <a:buNone/>
            </a:pPr>
            <a:r>
              <a:rPr lang="en-GB" dirty="0" smtClean="0"/>
              <a:t>-al		-</a:t>
            </a:r>
            <a:r>
              <a:rPr lang="en-GB" dirty="0" err="1" smtClean="0"/>
              <a:t>ment</a:t>
            </a:r>
            <a:r>
              <a:rPr lang="en-GB" dirty="0" smtClean="0"/>
              <a:t>		-</a:t>
            </a:r>
            <a:r>
              <a:rPr lang="en-GB" dirty="0" err="1" smtClean="0"/>
              <a:t>ful</a:t>
            </a:r>
            <a:r>
              <a:rPr lang="en-GB" dirty="0" smtClean="0"/>
              <a:t>		-</a:t>
            </a:r>
            <a:r>
              <a:rPr lang="en-GB" dirty="0" err="1" smtClean="0"/>
              <a:t>ian</a:t>
            </a:r>
            <a:r>
              <a:rPr lang="en-GB" dirty="0" smtClean="0"/>
              <a:t>		-</a:t>
            </a:r>
            <a:r>
              <a:rPr lang="en-GB" dirty="0" err="1" smtClean="0"/>
              <a:t>ise</a:t>
            </a:r>
            <a:endParaRPr lang="en-GB" dirty="0" smtClean="0"/>
          </a:p>
          <a:p>
            <a:pPr marL="0" indent="0" algn="ctr">
              <a:buNone/>
            </a:pPr>
            <a:endParaRPr lang="en-GB" b="1" dirty="0" smtClean="0"/>
          </a:p>
        </p:txBody>
      </p:sp>
    </p:spTree>
    <p:extLst>
      <p:ext uri="{BB962C8B-B14F-4D97-AF65-F5344CB8AC3E}">
        <p14:creationId xmlns:p14="http://schemas.microsoft.com/office/powerpoint/2010/main" val="3059449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Stand Tall, Solider.</a:t>
            </a:r>
            <a:endParaRPr lang="en-GB" dirty="0"/>
          </a:p>
        </p:txBody>
      </p:sp>
      <p:sp>
        <p:nvSpPr>
          <p:cNvPr id="3" name="Content Placeholder 2"/>
          <p:cNvSpPr>
            <a:spLocks noGrp="1"/>
          </p:cNvSpPr>
          <p:nvPr>
            <p:ph idx="1"/>
          </p:nvPr>
        </p:nvSpPr>
        <p:spPr/>
        <p:txBody>
          <a:bodyPr/>
          <a:lstStyle/>
          <a:p>
            <a:r>
              <a:rPr lang="en-GB" dirty="0" smtClean="0"/>
              <a:t>Read the sentences below. Underline the main clause in each one. </a:t>
            </a:r>
          </a:p>
          <a:p>
            <a:endParaRPr lang="en-GB" dirty="0"/>
          </a:p>
          <a:p>
            <a:pPr marL="514350" indent="-514350">
              <a:buAutoNum type="arabicPeriod"/>
            </a:pPr>
            <a:r>
              <a:rPr lang="en-GB" dirty="0" smtClean="0"/>
              <a:t>Once we’d found the missing piece, we finally finished the jigsaw.</a:t>
            </a:r>
          </a:p>
          <a:p>
            <a:pPr marL="514350" indent="-514350">
              <a:buAutoNum type="arabicPeriod"/>
            </a:pPr>
            <a:r>
              <a:rPr lang="en-GB" dirty="0" smtClean="0"/>
              <a:t>Toby went home after we’d eaten our picnic.</a:t>
            </a:r>
          </a:p>
          <a:p>
            <a:pPr marL="514350" indent="-514350">
              <a:buAutoNum type="arabicPeriod"/>
            </a:pPr>
            <a:r>
              <a:rPr lang="en-GB" dirty="0" smtClean="0"/>
              <a:t>Before you go swimming, don’t forget to feed the rabbits.</a:t>
            </a:r>
          </a:p>
          <a:p>
            <a:pPr marL="514350" indent="-514350">
              <a:buAutoNum type="arabicPeriod"/>
            </a:pPr>
            <a:r>
              <a:rPr lang="en-GB" dirty="0" smtClean="0"/>
              <a:t>He tried to fix the tyre that the dog had bitten. </a:t>
            </a:r>
            <a:endParaRPr lang="en-GB" dirty="0"/>
          </a:p>
        </p:txBody>
      </p:sp>
    </p:spTree>
    <p:extLst>
      <p:ext uri="{BB962C8B-B14F-4D97-AF65-F5344CB8AC3E}">
        <p14:creationId xmlns:p14="http://schemas.microsoft.com/office/powerpoint/2010/main" val="1986395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Where, When, Why?</a:t>
            </a:r>
            <a:endParaRPr lang="en-GB" dirty="0"/>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GB" dirty="0" smtClean="0"/>
              <a:t>Choose a suitable preposition from the box to complete each sentence</a:t>
            </a:r>
          </a:p>
          <a:p>
            <a:pPr marL="0" indent="0" algn="ctr">
              <a:buNone/>
            </a:pPr>
            <a:r>
              <a:rPr lang="en-GB" sz="3200" dirty="0" smtClean="0"/>
              <a:t>After 	from		during	on	outside	</a:t>
            </a:r>
          </a:p>
          <a:p>
            <a:pPr marL="0" indent="0" algn="ctr">
              <a:buNone/>
            </a:pPr>
            <a:r>
              <a:rPr lang="en-GB" sz="3200" dirty="0" smtClean="0"/>
              <a:t>until  	in</a:t>
            </a:r>
          </a:p>
          <a:p>
            <a:pPr marL="0" indent="0">
              <a:buNone/>
            </a:pPr>
            <a:r>
              <a:rPr lang="en-GB" dirty="0" smtClean="0"/>
              <a:t>_______ Friday, I’m going to the dentist.</a:t>
            </a:r>
          </a:p>
          <a:p>
            <a:pPr marL="0" indent="0">
              <a:buNone/>
            </a:pPr>
            <a:r>
              <a:rPr lang="en-GB" dirty="0" smtClean="0"/>
              <a:t>I there there’s a mistake ______ my work. </a:t>
            </a:r>
          </a:p>
          <a:p>
            <a:pPr marL="0" indent="0">
              <a:buNone/>
            </a:pPr>
            <a:r>
              <a:rPr lang="en-GB" dirty="0" smtClean="0"/>
              <a:t>The man in the cinema told us to stop talking _____ the film.</a:t>
            </a:r>
          </a:p>
          <a:p>
            <a:pPr marL="0" indent="0">
              <a:buNone/>
            </a:pPr>
            <a:r>
              <a:rPr lang="en-GB" dirty="0" smtClean="0"/>
              <a:t>Our school is open ______ 8am ______ 4pm.</a:t>
            </a:r>
          </a:p>
          <a:p>
            <a:pPr marL="0" indent="0">
              <a:buNone/>
            </a:pPr>
            <a:r>
              <a:rPr lang="en-GB" dirty="0" smtClean="0"/>
              <a:t>The show isn’t open, so people are forming a queue _______ the door.</a:t>
            </a:r>
          </a:p>
          <a:p>
            <a:pPr marL="0" indent="0">
              <a:buNone/>
            </a:pPr>
            <a:r>
              <a:rPr lang="en-GB" dirty="0" smtClean="0"/>
              <a:t>I always listen to music ______ dinner. </a:t>
            </a:r>
          </a:p>
          <a:p>
            <a:pPr marL="0" indent="0">
              <a:buNone/>
            </a:pPr>
            <a:endParaRPr lang="en-GB" dirty="0" smtClean="0"/>
          </a:p>
        </p:txBody>
      </p:sp>
    </p:spTree>
    <p:extLst>
      <p:ext uri="{BB962C8B-B14F-4D97-AF65-F5344CB8AC3E}">
        <p14:creationId xmlns:p14="http://schemas.microsoft.com/office/powerpoint/2010/main" val="361543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Punctuation Detective</a:t>
            </a:r>
            <a:endParaRPr lang="en-GB" dirty="0"/>
          </a:p>
        </p:txBody>
      </p:sp>
      <p:sp>
        <p:nvSpPr>
          <p:cNvPr id="3" name="Content Placeholder 2"/>
          <p:cNvSpPr>
            <a:spLocks noGrp="1"/>
          </p:cNvSpPr>
          <p:nvPr>
            <p:ph idx="1"/>
          </p:nvPr>
        </p:nvSpPr>
        <p:spPr>
          <a:xfrm>
            <a:off x="838200" y="1825624"/>
            <a:ext cx="10515600" cy="5032375"/>
          </a:xfrm>
          <a:solidFill>
            <a:schemeClr val="accent5">
              <a:lumMod val="60000"/>
              <a:lumOff val="40000"/>
            </a:schemeClr>
          </a:solidFill>
        </p:spPr>
        <p:txBody>
          <a:bodyPr>
            <a:normAutofit/>
          </a:bodyPr>
          <a:lstStyle/>
          <a:p>
            <a:r>
              <a:rPr lang="en-GB" dirty="0" smtClean="0"/>
              <a:t>Write the most likely final punctuation at the end of each sentence. Then write whether the sentence is a question, exclamation, command or statement. </a:t>
            </a:r>
          </a:p>
          <a:p>
            <a:pPr marL="0" indent="0">
              <a:buNone/>
            </a:pPr>
            <a:endParaRPr lang="en-GB" dirty="0" smtClean="0"/>
          </a:p>
          <a:p>
            <a:pPr marL="0" indent="0">
              <a:buNone/>
            </a:pPr>
            <a:r>
              <a:rPr lang="en-GB" dirty="0" smtClean="0"/>
              <a:t>John asked when they were leaving</a:t>
            </a:r>
          </a:p>
          <a:p>
            <a:pPr marL="0" indent="0">
              <a:buNone/>
            </a:pPr>
            <a:r>
              <a:rPr lang="en-GB" dirty="0" smtClean="0"/>
              <a:t>How ridiculous </a:t>
            </a:r>
          </a:p>
          <a:p>
            <a:pPr marL="0" indent="0">
              <a:buNone/>
            </a:pPr>
            <a:r>
              <a:rPr lang="en-GB" dirty="0" smtClean="0"/>
              <a:t>Switch the appliance off at the mains</a:t>
            </a:r>
          </a:p>
          <a:p>
            <a:pPr marL="0" indent="0">
              <a:buNone/>
            </a:pPr>
            <a:r>
              <a:rPr lang="en-GB" dirty="0" smtClean="0"/>
              <a:t>What time do you think we should leave</a:t>
            </a:r>
          </a:p>
          <a:p>
            <a:pPr marL="0" indent="0">
              <a:buNone/>
            </a:pPr>
            <a:r>
              <a:rPr lang="en-GB" dirty="0" smtClean="0"/>
              <a:t>What an incredible cake </a:t>
            </a:r>
          </a:p>
        </p:txBody>
      </p:sp>
    </p:spTree>
    <p:extLst>
      <p:ext uri="{BB962C8B-B14F-4D97-AF65-F5344CB8AC3E}">
        <p14:creationId xmlns:p14="http://schemas.microsoft.com/office/powerpoint/2010/main" val="2845855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Where’s my other half?</a:t>
            </a:r>
            <a:endParaRPr lang="en-GB" dirty="0"/>
          </a:p>
        </p:txBody>
      </p:sp>
      <p:sp>
        <p:nvSpPr>
          <p:cNvPr id="3" name="Content Placeholder 2"/>
          <p:cNvSpPr>
            <a:spLocks noGrp="1"/>
          </p:cNvSpPr>
          <p:nvPr>
            <p:ph idx="1"/>
          </p:nvPr>
        </p:nvSpPr>
        <p:spPr/>
        <p:txBody>
          <a:bodyPr/>
          <a:lstStyle/>
          <a:p>
            <a:r>
              <a:rPr lang="en-GB" dirty="0" smtClean="0"/>
              <a:t>Underline the subordinate clauses and add commas where needed. </a:t>
            </a:r>
          </a:p>
          <a:p>
            <a:pPr marL="0" indent="0">
              <a:buNone/>
            </a:pPr>
            <a:endParaRPr lang="en-GB" dirty="0"/>
          </a:p>
          <a:p>
            <a:pPr marL="0" indent="0">
              <a:buNone/>
            </a:pPr>
            <a:r>
              <a:rPr lang="en-GB" dirty="0" smtClean="0"/>
              <a:t>Many people came to the far until it started to rain.</a:t>
            </a:r>
          </a:p>
          <a:p>
            <a:pPr marL="0" indent="0">
              <a:buNone/>
            </a:pPr>
            <a:r>
              <a:rPr lang="en-GB" dirty="0" smtClean="0"/>
              <a:t>While she was shopping we prepared her surprise.</a:t>
            </a:r>
          </a:p>
          <a:p>
            <a:pPr marL="0" indent="0">
              <a:buNone/>
            </a:pPr>
            <a:r>
              <a:rPr lang="en-GB" dirty="0" smtClean="0"/>
              <a:t>Even though I love most fruits I hate apples.</a:t>
            </a:r>
          </a:p>
          <a:p>
            <a:pPr marL="0" indent="0">
              <a:buNone/>
            </a:pPr>
            <a:r>
              <a:rPr lang="en-GB" dirty="0" smtClean="0"/>
              <a:t>If I get home in time I’ll start making our tea.</a:t>
            </a:r>
          </a:p>
          <a:p>
            <a:pPr marL="0" indent="0">
              <a:buNone/>
            </a:pPr>
            <a:r>
              <a:rPr lang="en-GB" dirty="0" smtClean="0"/>
              <a:t>Although the pirate was very scary his parrot was hilarious. </a:t>
            </a:r>
          </a:p>
          <a:p>
            <a:pPr marL="0" indent="0">
              <a:buNone/>
            </a:pPr>
            <a:r>
              <a:rPr lang="en-GB" dirty="0" smtClean="0"/>
              <a:t>You can help me with the decorations since you’re so early.</a:t>
            </a:r>
            <a:endParaRPr lang="en-GB" dirty="0"/>
          </a:p>
        </p:txBody>
      </p:sp>
    </p:spTree>
    <p:extLst>
      <p:ext uri="{BB962C8B-B14F-4D97-AF65-F5344CB8AC3E}">
        <p14:creationId xmlns:p14="http://schemas.microsoft.com/office/powerpoint/2010/main" val="3944997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Word Endings Gone Wild</a:t>
            </a:r>
            <a:endParaRPr lang="en-GB" dirty="0"/>
          </a:p>
        </p:txBody>
      </p:sp>
      <p:sp>
        <p:nvSpPr>
          <p:cNvPr id="3" name="Content Placeholder 2"/>
          <p:cNvSpPr>
            <a:spLocks noGrp="1"/>
          </p:cNvSpPr>
          <p:nvPr>
            <p:ph idx="1"/>
          </p:nvPr>
        </p:nvSpPr>
        <p:spPr/>
        <p:txBody>
          <a:bodyPr/>
          <a:lstStyle/>
          <a:p>
            <a:r>
              <a:rPr lang="en-GB" dirty="0" smtClean="0"/>
              <a:t>Circle the correct spelling of each word to complete the sentences below. </a:t>
            </a:r>
          </a:p>
          <a:p>
            <a:pPr marL="0" indent="0">
              <a:buNone/>
            </a:pPr>
            <a:endParaRPr lang="en-GB" dirty="0" smtClean="0"/>
          </a:p>
          <a:p>
            <a:pPr marL="514350" indent="-514350">
              <a:buFont typeface="+mj-lt"/>
              <a:buAutoNum type="arabicPeriod"/>
            </a:pPr>
            <a:r>
              <a:rPr lang="en-GB" dirty="0" smtClean="0"/>
              <a:t>Boris was reasonably/ </a:t>
            </a:r>
            <a:r>
              <a:rPr lang="en-GB" dirty="0" err="1" smtClean="0"/>
              <a:t>resonibly</a:t>
            </a:r>
            <a:r>
              <a:rPr lang="en-GB" dirty="0" smtClean="0"/>
              <a:t> tired after the long journey. </a:t>
            </a:r>
          </a:p>
          <a:p>
            <a:pPr marL="514350" indent="-514350">
              <a:buFont typeface="+mj-lt"/>
              <a:buAutoNum type="arabicPeriod"/>
            </a:pPr>
            <a:r>
              <a:rPr lang="en-GB" dirty="0" err="1" smtClean="0"/>
              <a:t>Coreen’s</a:t>
            </a:r>
            <a:r>
              <a:rPr lang="en-GB" dirty="0" smtClean="0"/>
              <a:t> new car has </a:t>
            </a:r>
            <a:r>
              <a:rPr lang="en-GB" dirty="0"/>
              <a:t>a</a:t>
            </a:r>
            <a:r>
              <a:rPr lang="en-GB" dirty="0" smtClean="0"/>
              <a:t>n adjustable/ </a:t>
            </a:r>
            <a:r>
              <a:rPr lang="en-GB" dirty="0" err="1" smtClean="0"/>
              <a:t>adjustible</a:t>
            </a:r>
            <a:r>
              <a:rPr lang="en-GB" dirty="0" smtClean="0"/>
              <a:t> headrest</a:t>
            </a:r>
          </a:p>
          <a:p>
            <a:pPr marL="514350" indent="-514350">
              <a:buFont typeface="+mj-lt"/>
              <a:buAutoNum type="arabicPeriod"/>
            </a:pPr>
            <a:r>
              <a:rPr lang="en-GB" dirty="0" smtClean="0"/>
              <a:t>The British gymnastics weren’t as </a:t>
            </a:r>
            <a:r>
              <a:rPr lang="en-GB" dirty="0" err="1" smtClean="0"/>
              <a:t>flexable</a:t>
            </a:r>
            <a:r>
              <a:rPr lang="en-GB" dirty="0" smtClean="0"/>
              <a:t>/ flexible as the Chinese gymnasts.</a:t>
            </a:r>
          </a:p>
          <a:p>
            <a:pPr marL="514350" indent="-514350">
              <a:buFont typeface="+mj-lt"/>
              <a:buAutoNum type="arabicPeriod"/>
            </a:pPr>
            <a:r>
              <a:rPr lang="en-GB" dirty="0" smtClean="0"/>
              <a:t>The hot air balloon was </a:t>
            </a:r>
            <a:r>
              <a:rPr lang="en-GB" dirty="0" err="1" smtClean="0"/>
              <a:t>incredably</a:t>
            </a:r>
            <a:r>
              <a:rPr lang="en-GB" dirty="0" smtClean="0"/>
              <a:t>/ incredibly light. </a:t>
            </a:r>
            <a:endParaRPr lang="en-GB" dirty="0"/>
          </a:p>
        </p:txBody>
      </p:sp>
    </p:spTree>
    <p:extLst>
      <p:ext uri="{BB962C8B-B14F-4D97-AF65-F5344CB8AC3E}">
        <p14:creationId xmlns:p14="http://schemas.microsoft.com/office/powerpoint/2010/main" val="3314372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Word Endings Gone Wild</a:t>
            </a:r>
            <a:endParaRPr lang="en-GB" dirty="0"/>
          </a:p>
        </p:txBody>
      </p:sp>
      <p:sp>
        <p:nvSpPr>
          <p:cNvPr id="3" name="Content Placeholder 2"/>
          <p:cNvSpPr>
            <a:spLocks noGrp="1"/>
          </p:cNvSpPr>
          <p:nvPr>
            <p:ph idx="1"/>
          </p:nvPr>
        </p:nvSpPr>
        <p:spPr/>
        <p:txBody>
          <a:bodyPr/>
          <a:lstStyle/>
          <a:p>
            <a:r>
              <a:rPr lang="en-GB" dirty="0" smtClean="0"/>
              <a:t>Put a tick next to the </a:t>
            </a:r>
            <a:r>
              <a:rPr lang="en-GB" u="sng" dirty="0" err="1" smtClean="0"/>
              <a:t>ough</a:t>
            </a:r>
            <a:r>
              <a:rPr lang="en-GB" dirty="0" smtClean="0"/>
              <a:t> words that have an ‘</a:t>
            </a:r>
            <a:r>
              <a:rPr lang="en-GB" u="sng" dirty="0" err="1" smtClean="0"/>
              <a:t>uff</a:t>
            </a:r>
            <a:r>
              <a:rPr lang="en-GB" dirty="0" smtClean="0"/>
              <a:t>’ sound.</a:t>
            </a:r>
          </a:p>
          <a:p>
            <a:pPr marL="0" indent="0">
              <a:buNone/>
            </a:pPr>
            <a:endParaRPr lang="en-GB" dirty="0"/>
          </a:p>
          <a:p>
            <a:pPr marL="0" indent="0" algn="ctr">
              <a:buNone/>
            </a:pPr>
            <a:r>
              <a:rPr lang="en-GB" sz="4000" dirty="0" smtClean="0"/>
              <a:t>tough		though		enough	</a:t>
            </a:r>
          </a:p>
          <a:p>
            <a:pPr marL="0" indent="0" algn="ctr">
              <a:buNone/>
            </a:pPr>
            <a:r>
              <a:rPr lang="en-GB" sz="4000" dirty="0" smtClean="0"/>
              <a:t>dough		rough		bought</a:t>
            </a:r>
          </a:p>
        </p:txBody>
      </p:sp>
    </p:spTree>
    <p:extLst>
      <p:ext uri="{BB962C8B-B14F-4D97-AF65-F5344CB8AC3E}">
        <p14:creationId xmlns:p14="http://schemas.microsoft.com/office/powerpoint/2010/main" val="3473052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She Said What?</a:t>
            </a:r>
            <a:endParaRPr lang="en-GB" dirty="0"/>
          </a:p>
        </p:txBody>
      </p:sp>
      <p:sp>
        <p:nvSpPr>
          <p:cNvPr id="3" name="Content Placeholder 2"/>
          <p:cNvSpPr>
            <a:spLocks noGrp="1"/>
          </p:cNvSpPr>
          <p:nvPr>
            <p:ph idx="1"/>
          </p:nvPr>
        </p:nvSpPr>
        <p:spPr>
          <a:solidFill>
            <a:schemeClr val="accent5">
              <a:lumMod val="60000"/>
              <a:lumOff val="40000"/>
            </a:schemeClr>
          </a:solidFill>
        </p:spPr>
        <p:txBody>
          <a:bodyPr>
            <a:normAutofit/>
          </a:bodyPr>
          <a:lstStyle/>
          <a:p>
            <a:r>
              <a:rPr lang="en-GB" dirty="0" smtClean="0"/>
              <a:t>Tick the sentences which are punctuated correctly.</a:t>
            </a:r>
          </a:p>
          <a:p>
            <a:pPr marL="0" indent="0">
              <a:buNone/>
            </a:pPr>
            <a:endParaRPr lang="en-GB" dirty="0"/>
          </a:p>
          <a:p>
            <a:pPr marL="0" indent="0">
              <a:buNone/>
            </a:pPr>
            <a:r>
              <a:rPr lang="en-GB" dirty="0" smtClean="0"/>
              <a:t>“At long last,” said the villain, “the whole world will be mine!”</a:t>
            </a:r>
          </a:p>
          <a:p>
            <a:pPr marL="0" indent="0">
              <a:buNone/>
            </a:pPr>
            <a:r>
              <a:rPr lang="en-GB" dirty="0" smtClean="0"/>
              <a:t>“That piano over there” sad Mr Davidson “needs to be tuned.”</a:t>
            </a:r>
          </a:p>
          <a:p>
            <a:pPr marL="0" indent="0">
              <a:buNone/>
            </a:pPr>
            <a:r>
              <a:rPr lang="en-GB" dirty="0" smtClean="0"/>
              <a:t>“I like apply crumble”, said Imogen, “but I prefer blueberry”. </a:t>
            </a:r>
          </a:p>
          <a:p>
            <a:pPr marL="0" indent="0">
              <a:buNone/>
            </a:pPr>
            <a:r>
              <a:rPr lang="en-GB" dirty="0" smtClean="0"/>
              <a:t>“Excuse me,” said the lady, “do you know what time it stars?”</a:t>
            </a:r>
          </a:p>
        </p:txBody>
      </p:sp>
    </p:spTree>
    <p:extLst>
      <p:ext uri="{BB962C8B-B14F-4D97-AF65-F5344CB8AC3E}">
        <p14:creationId xmlns:p14="http://schemas.microsoft.com/office/powerpoint/2010/main" val="135954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THINK! </a:t>
            </a:r>
            <a:endParaRPr lang="en-GB" dirty="0"/>
          </a:p>
        </p:txBody>
      </p:sp>
      <p:sp>
        <p:nvSpPr>
          <p:cNvPr id="3" name="Content Placeholder 2"/>
          <p:cNvSpPr>
            <a:spLocks noGrp="1"/>
          </p:cNvSpPr>
          <p:nvPr>
            <p:ph idx="1"/>
          </p:nvPr>
        </p:nvSpPr>
        <p:spPr/>
        <p:txBody>
          <a:bodyPr/>
          <a:lstStyle/>
          <a:p>
            <a:r>
              <a:rPr lang="en-GB" dirty="0" smtClean="0"/>
              <a:t>Create one compound and one complex sentence from the sentence below. THINK! carefully about what a compound and complex sentence includes! </a:t>
            </a:r>
          </a:p>
          <a:p>
            <a:pPr marL="0" indent="0">
              <a:buNone/>
            </a:pPr>
            <a:endParaRPr lang="en-GB" dirty="0" smtClean="0"/>
          </a:p>
          <a:p>
            <a:pPr marL="0" indent="0" algn="ctr">
              <a:buNone/>
            </a:pPr>
            <a:r>
              <a:rPr lang="en-GB" sz="4000" b="1" dirty="0" smtClean="0"/>
              <a:t>The car is yellow.</a:t>
            </a:r>
            <a:endParaRPr lang="en-GB" sz="4000" b="1" dirty="0"/>
          </a:p>
        </p:txBody>
      </p:sp>
    </p:spTree>
    <p:extLst>
      <p:ext uri="{BB962C8B-B14F-4D97-AF65-F5344CB8AC3E}">
        <p14:creationId xmlns:p14="http://schemas.microsoft.com/office/powerpoint/2010/main" val="3989030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B-O-R-I-N-G</a:t>
            </a:r>
            <a:endParaRPr lang="en-GB" dirty="0"/>
          </a:p>
        </p:txBody>
      </p:sp>
      <p:sp>
        <p:nvSpPr>
          <p:cNvPr id="3" name="Content Placeholder 2"/>
          <p:cNvSpPr>
            <a:spLocks noGrp="1"/>
          </p:cNvSpPr>
          <p:nvPr>
            <p:ph idx="1"/>
          </p:nvPr>
        </p:nvSpPr>
        <p:spPr>
          <a:solidFill>
            <a:schemeClr val="accent4">
              <a:lumMod val="60000"/>
              <a:lumOff val="40000"/>
            </a:schemeClr>
          </a:solidFill>
        </p:spPr>
        <p:txBody>
          <a:bodyPr>
            <a:normAutofit/>
          </a:bodyPr>
          <a:lstStyle/>
          <a:p>
            <a:r>
              <a:rPr lang="en-GB" dirty="0" smtClean="0"/>
              <a:t>Replace the underlined adjectives with more interesting adjectives.</a:t>
            </a:r>
          </a:p>
          <a:p>
            <a:pPr marL="0" indent="0">
              <a:buNone/>
            </a:pPr>
            <a:endParaRPr lang="en-GB" dirty="0"/>
          </a:p>
          <a:p>
            <a:pPr marL="0" indent="0" algn="ctr">
              <a:buNone/>
            </a:pPr>
            <a:r>
              <a:rPr lang="en-GB" sz="3600" dirty="0" smtClean="0"/>
              <a:t>The play was </a:t>
            </a:r>
            <a:r>
              <a:rPr lang="en-GB" sz="3600" u="sng" dirty="0" smtClean="0"/>
              <a:t>good</a:t>
            </a:r>
            <a:r>
              <a:rPr lang="en-GB" sz="3600" dirty="0" smtClean="0"/>
              <a:t> and the actors were </a:t>
            </a:r>
            <a:r>
              <a:rPr lang="en-GB" sz="3600" u="sng" dirty="0" smtClean="0"/>
              <a:t>good.</a:t>
            </a:r>
            <a:r>
              <a:rPr lang="en-GB" sz="3600" dirty="0" smtClean="0"/>
              <a:t> I had a </a:t>
            </a:r>
            <a:r>
              <a:rPr lang="en-GB" sz="3600" u="sng" dirty="0" smtClean="0"/>
              <a:t>good</a:t>
            </a:r>
            <a:r>
              <a:rPr lang="en-GB" sz="3600" dirty="0" smtClean="0"/>
              <a:t> time.</a:t>
            </a:r>
          </a:p>
          <a:p>
            <a:pPr marL="0" indent="0" algn="ctr">
              <a:buNone/>
            </a:pPr>
            <a:endParaRPr lang="en-GB" sz="3600" dirty="0"/>
          </a:p>
          <a:p>
            <a:pPr marL="0" indent="0" algn="ctr">
              <a:buNone/>
            </a:pPr>
            <a:r>
              <a:rPr lang="en-GB" sz="3600" dirty="0" smtClean="0"/>
              <a:t>The concert was </a:t>
            </a:r>
            <a:r>
              <a:rPr lang="en-GB" sz="3600" u="sng" dirty="0" smtClean="0"/>
              <a:t>bad</a:t>
            </a:r>
            <a:r>
              <a:rPr lang="en-GB" sz="3600" dirty="0" smtClean="0"/>
              <a:t> – the music was </a:t>
            </a:r>
            <a:r>
              <a:rPr lang="en-GB" sz="3600" u="sng" dirty="0" smtClean="0"/>
              <a:t>bad</a:t>
            </a:r>
            <a:r>
              <a:rPr lang="en-GB" sz="3600" dirty="0" smtClean="0"/>
              <a:t> and the food was </a:t>
            </a:r>
            <a:r>
              <a:rPr lang="en-GB" sz="3600" u="sng" dirty="0" smtClean="0"/>
              <a:t>bad.</a:t>
            </a:r>
            <a:endParaRPr lang="en-GB" sz="3600" dirty="0" smtClean="0"/>
          </a:p>
        </p:txBody>
      </p:sp>
    </p:spTree>
    <p:extLst>
      <p:ext uri="{BB962C8B-B14F-4D97-AF65-F5344CB8AC3E}">
        <p14:creationId xmlns:p14="http://schemas.microsoft.com/office/powerpoint/2010/main" val="358563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All Change</a:t>
            </a:r>
            <a:endParaRPr lang="en-GB" dirty="0"/>
          </a:p>
        </p:txBody>
      </p:sp>
      <p:sp>
        <p:nvSpPr>
          <p:cNvPr id="3" name="Content Placeholder 2"/>
          <p:cNvSpPr>
            <a:spLocks noGrp="1"/>
          </p:cNvSpPr>
          <p:nvPr>
            <p:ph idx="1"/>
          </p:nvPr>
        </p:nvSpPr>
        <p:spPr/>
        <p:txBody>
          <a:bodyPr>
            <a:normAutofit/>
          </a:bodyPr>
          <a:lstStyle/>
          <a:p>
            <a:r>
              <a:rPr lang="en-GB" dirty="0" smtClean="0"/>
              <a:t>Change all the verbs from past tense to the present tense. </a:t>
            </a:r>
          </a:p>
          <a:p>
            <a:pPr algn="ctr"/>
            <a:endParaRPr lang="en-GB" dirty="0"/>
          </a:p>
          <a:p>
            <a:pPr marL="0" indent="0" algn="ctr">
              <a:buNone/>
            </a:pPr>
            <a:r>
              <a:rPr lang="en-GB" b="1" dirty="0" smtClean="0"/>
              <a:t>I </a:t>
            </a:r>
            <a:r>
              <a:rPr lang="en-GB" b="1" u="sng" dirty="0" smtClean="0"/>
              <a:t>jumped</a:t>
            </a:r>
            <a:r>
              <a:rPr lang="en-GB" b="1" dirty="0" smtClean="0"/>
              <a:t> out of bed and </a:t>
            </a:r>
            <a:r>
              <a:rPr lang="en-GB" b="1" u="sng" dirty="0" smtClean="0"/>
              <a:t>ran</a:t>
            </a:r>
            <a:r>
              <a:rPr lang="en-GB" b="1" dirty="0" smtClean="0"/>
              <a:t> to the bathroom </a:t>
            </a:r>
          </a:p>
          <a:p>
            <a:pPr marL="0" indent="0" algn="ctr">
              <a:buNone/>
            </a:pPr>
            <a:endParaRPr lang="en-GB" b="1" dirty="0"/>
          </a:p>
          <a:p>
            <a:pPr marL="0" indent="0" algn="ctr">
              <a:buNone/>
            </a:pPr>
            <a:r>
              <a:rPr lang="en-GB" b="1" dirty="0" smtClean="0"/>
              <a:t>I </a:t>
            </a:r>
            <a:r>
              <a:rPr lang="en-GB" b="1" u="sng" dirty="0" smtClean="0"/>
              <a:t>reversed</a:t>
            </a:r>
            <a:r>
              <a:rPr lang="en-GB" b="1" dirty="0" smtClean="0"/>
              <a:t> out of the drive and into a ditch! </a:t>
            </a:r>
          </a:p>
          <a:p>
            <a:pPr marL="0" indent="0" algn="ctr">
              <a:buNone/>
            </a:pPr>
            <a:endParaRPr lang="en-GB" b="1" dirty="0"/>
          </a:p>
          <a:p>
            <a:pPr marL="0" indent="0" algn="ctr">
              <a:buNone/>
            </a:pPr>
            <a:r>
              <a:rPr lang="en-GB" b="1" dirty="0" smtClean="0"/>
              <a:t>Lily </a:t>
            </a:r>
            <a:r>
              <a:rPr lang="en-GB" b="1" u="sng" dirty="0" smtClean="0"/>
              <a:t>had tripped</a:t>
            </a:r>
            <a:r>
              <a:rPr lang="en-GB" b="1" dirty="0"/>
              <a:t> </a:t>
            </a:r>
            <a:r>
              <a:rPr lang="en-GB" b="1" dirty="0" smtClean="0"/>
              <a:t>over a large boulder. </a:t>
            </a:r>
          </a:p>
        </p:txBody>
      </p:sp>
    </p:spTree>
    <p:extLst>
      <p:ext uri="{BB962C8B-B14F-4D97-AF65-F5344CB8AC3E}">
        <p14:creationId xmlns:p14="http://schemas.microsoft.com/office/powerpoint/2010/main" val="4199411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Don’t Forget to Get Your (pre)fix</a:t>
            </a:r>
            <a:endParaRPr lang="en-GB" dirty="0"/>
          </a:p>
        </p:txBody>
      </p:sp>
      <p:sp>
        <p:nvSpPr>
          <p:cNvPr id="3" name="Content Placeholder 2"/>
          <p:cNvSpPr>
            <a:spLocks noGrp="1"/>
          </p:cNvSpPr>
          <p:nvPr>
            <p:ph idx="1"/>
          </p:nvPr>
        </p:nvSpPr>
        <p:spPr/>
        <p:txBody>
          <a:bodyPr/>
          <a:lstStyle/>
          <a:p>
            <a:r>
              <a:rPr lang="en-GB" dirty="0" smtClean="0"/>
              <a:t>Use the clues to work out each word starting with re-, anti – or auto -. </a:t>
            </a:r>
          </a:p>
          <a:p>
            <a:pPr marL="514350" indent="-514350">
              <a:buFont typeface="+mj-lt"/>
              <a:buAutoNum type="arabicPeriod"/>
            </a:pPr>
            <a:endParaRPr lang="en-GB" dirty="0"/>
          </a:p>
          <a:p>
            <a:pPr marL="514350" indent="-514350">
              <a:buFont typeface="+mj-lt"/>
              <a:buAutoNum type="arabicPeriod"/>
            </a:pPr>
            <a:r>
              <a:rPr lang="en-GB" dirty="0" smtClean="0"/>
              <a:t>Apply again </a:t>
            </a:r>
            <a:r>
              <a:rPr lang="en-GB" dirty="0" smtClean="0">
                <a:sym typeface="Wingdings" panose="05000000000000000000" pitchFamily="2" charset="2"/>
              </a:rPr>
              <a:t> _ _ _ _ _ l y</a:t>
            </a:r>
          </a:p>
          <a:p>
            <a:pPr marL="514350" indent="-514350">
              <a:buFont typeface="+mj-lt"/>
              <a:buAutoNum type="arabicPeriod"/>
            </a:pPr>
            <a:r>
              <a:rPr lang="en-GB" dirty="0" smtClean="0">
                <a:sym typeface="Wingdings" panose="05000000000000000000" pitchFamily="2" charset="2"/>
              </a:rPr>
              <a:t>_ _ _ _ m _ _ _ _ e  another word for ‘car’</a:t>
            </a:r>
          </a:p>
          <a:p>
            <a:pPr marL="514350" indent="-514350">
              <a:buFont typeface="+mj-lt"/>
              <a:buAutoNum type="arabicPeriod"/>
            </a:pPr>
            <a:r>
              <a:rPr lang="en-GB" dirty="0" smtClean="0">
                <a:sym typeface="Wingdings" panose="05000000000000000000" pitchFamily="2" charset="2"/>
              </a:rPr>
              <a:t>Decorate again  _ _ _ _ _ _ _ _ t e</a:t>
            </a:r>
          </a:p>
          <a:p>
            <a:pPr marL="514350" indent="-514350">
              <a:buFont typeface="+mj-lt"/>
              <a:buAutoNum type="arabicPeriod"/>
            </a:pPr>
            <a:r>
              <a:rPr lang="en-GB" dirty="0" smtClean="0">
                <a:sym typeface="Wingdings" panose="05000000000000000000" pitchFamily="2" charset="2"/>
              </a:rPr>
              <a:t>_ _ _ I _ _ c _ _ _  unsociable</a:t>
            </a:r>
          </a:p>
          <a:p>
            <a:pPr marL="514350" indent="-514350">
              <a:buFont typeface="+mj-lt"/>
              <a:buAutoNum type="arabicPeriod"/>
            </a:pPr>
            <a:r>
              <a:rPr lang="en-GB" dirty="0" smtClean="0">
                <a:sym typeface="Wingdings" panose="05000000000000000000" pitchFamily="2" charset="2"/>
              </a:rPr>
              <a:t>Arrange again  _ _ _ _ _ _ _ g e </a:t>
            </a:r>
            <a:endParaRPr lang="en-GB" dirty="0"/>
          </a:p>
        </p:txBody>
      </p:sp>
    </p:spTree>
    <p:extLst>
      <p:ext uri="{BB962C8B-B14F-4D97-AF65-F5344CB8AC3E}">
        <p14:creationId xmlns:p14="http://schemas.microsoft.com/office/powerpoint/2010/main" val="1073200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Spot the Difference </a:t>
            </a:r>
            <a:endParaRPr lang="en-GB" dirty="0"/>
          </a:p>
        </p:txBody>
      </p:sp>
      <p:sp>
        <p:nvSpPr>
          <p:cNvPr id="3" name="Content Placeholder 2"/>
          <p:cNvSpPr>
            <a:spLocks noGrp="1"/>
          </p:cNvSpPr>
          <p:nvPr>
            <p:ph idx="1"/>
          </p:nvPr>
        </p:nvSpPr>
        <p:spPr/>
        <p:txBody>
          <a:bodyPr/>
          <a:lstStyle/>
          <a:p>
            <a:r>
              <a:rPr lang="en-GB" dirty="0" smtClean="0"/>
              <a:t>Look at the sentences below. How does the comma in the second sentence change its meaning? </a:t>
            </a:r>
          </a:p>
          <a:p>
            <a:endParaRPr lang="en-GB" dirty="0"/>
          </a:p>
          <a:p>
            <a:pPr marL="0" indent="0" algn="ctr">
              <a:buNone/>
            </a:pPr>
            <a:r>
              <a:rPr lang="en-GB" b="1" dirty="0" smtClean="0"/>
              <a:t>My dogs like to eat bark and play. </a:t>
            </a:r>
          </a:p>
          <a:p>
            <a:pPr marL="0" indent="0" algn="ctr">
              <a:buNone/>
            </a:pPr>
            <a:r>
              <a:rPr lang="en-GB" b="1" dirty="0" smtClean="0"/>
              <a:t>My dogs like to eat, bark and play. </a:t>
            </a:r>
          </a:p>
        </p:txBody>
      </p:sp>
    </p:spTree>
    <p:extLst>
      <p:ext uri="{BB962C8B-B14F-4D97-AF65-F5344CB8AC3E}">
        <p14:creationId xmlns:p14="http://schemas.microsoft.com/office/powerpoint/2010/main" val="215184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Spot the Difference </a:t>
            </a:r>
            <a:endParaRPr lang="en-GB" dirty="0"/>
          </a:p>
        </p:txBody>
      </p:sp>
      <p:sp>
        <p:nvSpPr>
          <p:cNvPr id="3" name="Content Placeholder 2"/>
          <p:cNvSpPr>
            <a:spLocks noGrp="1"/>
          </p:cNvSpPr>
          <p:nvPr>
            <p:ph idx="1"/>
          </p:nvPr>
        </p:nvSpPr>
        <p:spPr/>
        <p:txBody>
          <a:bodyPr/>
          <a:lstStyle/>
          <a:p>
            <a:r>
              <a:rPr lang="en-GB" dirty="0" smtClean="0"/>
              <a:t>Rewrite these sentences using </a:t>
            </a:r>
            <a:r>
              <a:rPr lang="en-GB" b="1" dirty="0" smtClean="0"/>
              <a:t>direct speech.</a:t>
            </a:r>
            <a:endParaRPr lang="en-GB" dirty="0" smtClean="0"/>
          </a:p>
          <a:p>
            <a:endParaRPr lang="en-GB" dirty="0"/>
          </a:p>
          <a:p>
            <a:pPr marL="0" indent="0" algn="ctr">
              <a:buNone/>
            </a:pPr>
            <a:r>
              <a:rPr lang="en-GB" b="1" dirty="0" smtClean="0"/>
              <a:t>I said that the house was painted tartan. </a:t>
            </a:r>
          </a:p>
          <a:p>
            <a:pPr marL="0" indent="0" algn="ctr">
              <a:buNone/>
            </a:pPr>
            <a:r>
              <a:rPr lang="en-GB" b="1" dirty="0" smtClean="0"/>
              <a:t>I asked Raj to wait for me in the car park.</a:t>
            </a:r>
          </a:p>
          <a:p>
            <a:pPr marL="0" indent="0" algn="ctr">
              <a:buNone/>
            </a:pPr>
            <a:r>
              <a:rPr lang="en-GB" b="1" dirty="0" smtClean="0"/>
              <a:t>He told me that he wants to be an astronaut. </a:t>
            </a:r>
          </a:p>
        </p:txBody>
      </p:sp>
    </p:spTree>
    <p:extLst>
      <p:ext uri="{BB962C8B-B14F-4D97-AF65-F5344CB8AC3E}">
        <p14:creationId xmlns:p14="http://schemas.microsoft.com/office/powerpoint/2010/main" val="2176193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a:t>
            </a:r>
            <a:endParaRPr lang="en-GB" dirty="0"/>
          </a:p>
        </p:txBody>
      </p:sp>
      <p:sp>
        <p:nvSpPr>
          <p:cNvPr id="3" name="Content Placeholder 2"/>
          <p:cNvSpPr>
            <a:spLocks noGrp="1"/>
          </p:cNvSpPr>
          <p:nvPr>
            <p:ph idx="1"/>
          </p:nvPr>
        </p:nvSpPr>
        <p:spPr/>
        <p:txBody>
          <a:bodyPr/>
          <a:lstStyle/>
          <a:p>
            <a:r>
              <a:rPr lang="en-GB" dirty="0" smtClean="0"/>
              <a:t>There are six mistakes in the use of capital letters and full stops in this paragraph. Rewrite the paragraph and correct the mistakes. </a:t>
            </a:r>
          </a:p>
          <a:p>
            <a:endParaRPr lang="en-GB" dirty="0"/>
          </a:p>
          <a:p>
            <a:pPr marL="0" indent="0">
              <a:buNone/>
            </a:pPr>
            <a:r>
              <a:rPr lang="en-GB" dirty="0" smtClean="0"/>
              <a:t>penguins are a type of bird that cannot fly Most penguins spend half their time hunting for food in the water. penguins are well adapted to life in the ocean they can most and see better underwater than on land</a:t>
            </a:r>
          </a:p>
        </p:txBody>
      </p:sp>
    </p:spTree>
    <p:extLst>
      <p:ext uri="{BB962C8B-B14F-4D97-AF65-F5344CB8AC3E}">
        <p14:creationId xmlns:p14="http://schemas.microsoft.com/office/powerpoint/2010/main" val="414346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Holding Hands</a:t>
            </a:r>
            <a:endParaRPr lang="en-GB" dirty="0"/>
          </a:p>
        </p:txBody>
      </p:sp>
      <p:sp>
        <p:nvSpPr>
          <p:cNvPr id="3" name="Content Placeholder 2"/>
          <p:cNvSpPr>
            <a:spLocks noGrp="1"/>
          </p:cNvSpPr>
          <p:nvPr>
            <p:ph idx="1"/>
          </p:nvPr>
        </p:nvSpPr>
        <p:spPr/>
        <p:txBody>
          <a:bodyPr/>
          <a:lstStyle/>
          <a:p>
            <a:r>
              <a:rPr lang="en-GB" dirty="0" smtClean="0"/>
              <a:t>Draw a line between each set of words and the correct contraction. </a:t>
            </a:r>
          </a:p>
        </p:txBody>
      </p:sp>
    </p:spTree>
    <p:extLst>
      <p:ext uri="{BB962C8B-B14F-4D97-AF65-F5344CB8AC3E}">
        <p14:creationId xmlns:p14="http://schemas.microsoft.com/office/powerpoint/2010/main" val="1821546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1451</Words>
  <Application>Microsoft Office PowerPoint</Application>
  <PresentationFormat>Custom</PresentationFormat>
  <Paragraphs>199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Adjective Detective</vt:lpstr>
      <vt:lpstr>Strictly Co-ordinating</vt:lpstr>
      <vt:lpstr>THINK! </vt:lpstr>
      <vt:lpstr>All Change</vt:lpstr>
      <vt:lpstr>Don’t Forget to Get Your (pre)fix</vt:lpstr>
      <vt:lpstr>Spot the Difference </vt:lpstr>
      <vt:lpstr>Spot the Difference </vt:lpstr>
      <vt:lpstr>A.</vt:lpstr>
      <vt:lpstr>Holding Hands</vt:lpstr>
      <vt:lpstr>A.</vt:lpstr>
      <vt:lpstr>Which One? </vt:lpstr>
      <vt:lpstr>More, More, More</vt:lpstr>
      <vt:lpstr>C, K, CH</vt:lpstr>
      <vt:lpstr>Flash Back</vt:lpstr>
      <vt:lpstr>Ay Up! </vt:lpstr>
      <vt:lpstr>Missing Punctuation – Have You Seen It?</vt:lpstr>
      <vt:lpstr>Ay Up! </vt:lpstr>
      <vt:lpstr>Switch It Up</vt:lpstr>
      <vt:lpstr>Proper or Common</vt:lpstr>
      <vt:lpstr>The Odd One Out</vt:lpstr>
      <vt:lpstr>Describe that Noun </vt:lpstr>
      <vt:lpstr>More, More, More</vt:lpstr>
      <vt:lpstr>Stand Tall, Solider.</vt:lpstr>
      <vt:lpstr>Where, When, Why?</vt:lpstr>
      <vt:lpstr>Punctuation Detective</vt:lpstr>
      <vt:lpstr>Where’s my other half?</vt:lpstr>
      <vt:lpstr>Word Endings Gone Wild</vt:lpstr>
      <vt:lpstr>Word Endings Gone Wild</vt:lpstr>
      <vt:lpstr>She Said What?</vt:lpstr>
      <vt:lpstr>B-O-R-I-N-G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Adjective Detective</dc:title>
  <dc:creator>Sarah Majer</dc:creator>
  <cp:lastModifiedBy>Sarah Stretton</cp:lastModifiedBy>
  <cp:revision>13</cp:revision>
  <dcterms:created xsi:type="dcterms:W3CDTF">2016-02-15T15:52:54Z</dcterms:created>
  <dcterms:modified xsi:type="dcterms:W3CDTF">2020-04-20T15:26:54Z</dcterms:modified>
</cp:coreProperties>
</file>